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256" r:id="rId2"/>
    <p:sldId id="257" r:id="rId3"/>
    <p:sldId id="262" r:id="rId4"/>
    <p:sldId id="260" r:id="rId5"/>
    <p:sldId id="261" r:id="rId6"/>
    <p:sldId id="292" r:id="rId7"/>
    <p:sldId id="263" r:id="rId8"/>
    <p:sldId id="266" r:id="rId9"/>
    <p:sldId id="264" r:id="rId10"/>
    <p:sldId id="265" r:id="rId11"/>
    <p:sldId id="267" r:id="rId12"/>
    <p:sldId id="268" r:id="rId13"/>
    <p:sldId id="272" r:id="rId14"/>
    <p:sldId id="269" r:id="rId15"/>
    <p:sldId id="270" r:id="rId16"/>
    <p:sldId id="271" r:id="rId17"/>
    <p:sldId id="273" r:id="rId18"/>
    <p:sldId id="274" r:id="rId19"/>
    <p:sldId id="275" r:id="rId20"/>
    <p:sldId id="276" r:id="rId21"/>
    <p:sldId id="277" r:id="rId22"/>
    <p:sldId id="278" r:id="rId23"/>
    <p:sldId id="279" r:id="rId24"/>
    <p:sldId id="280" r:id="rId25"/>
    <p:sldId id="282" r:id="rId26"/>
    <p:sldId id="283" r:id="rId27"/>
    <p:sldId id="284" r:id="rId28"/>
    <p:sldId id="285" r:id="rId29"/>
    <p:sldId id="286" r:id="rId30"/>
    <p:sldId id="287" r:id="rId31"/>
    <p:sldId id="288" r:id="rId32"/>
    <p:sldId id="290" r:id="rId33"/>
    <p:sldId id="289" r:id="rId34"/>
    <p:sldId id="291"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9B67E"/>
    <a:srgbClr val="E8F7D5"/>
    <a:srgbClr val="C9B1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553" autoAdjust="0"/>
    <p:restoredTop sz="83333" autoAdjust="0"/>
  </p:normalViewPr>
  <p:slideViewPr>
    <p:cSldViewPr snapToGrid="0">
      <p:cViewPr>
        <p:scale>
          <a:sx n="50" d="100"/>
          <a:sy n="50" d="100"/>
        </p:scale>
        <p:origin x="956" y="160"/>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hdphoto1.wdp>
</file>

<file path=ppt/media/hdphoto2.wdp>
</file>

<file path=ppt/media/hdphoto3.wdp>
</file>

<file path=ppt/media/hdphoto4.wdp>
</file>

<file path=ppt/media/hdphoto5.wdp>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png>
</file>

<file path=ppt/media/image19.png>
</file>

<file path=ppt/media/image2.jpeg>
</file>

<file path=ppt/media/image20.jpeg>
</file>

<file path=ppt/media/image21.png>
</file>

<file path=ppt/media/image22.jpeg>
</file>

<file path=ppt/media/image23.jpeg>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jpeg>
</file>

<file path=ppt/media/image32.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CF6D23-89DE-4808-AF73-9E4B92678AAE}" type="datetimeFigureOut">
              <a:rPr lang="en-US" smtClean="0"/>
              <a:t>11/21/2018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49496F2-7171-408F-A81E-84393DBFEA5E}" type="slidenum">
              <a:rPr lang="en-US" smtClean="0"/>
              <a:t>‹#›</a:t>
            </a:fld>
            <a:endParaRPr lang="en-US"/>
          </a:p>
        </p:txBody>
      </p:sp>
    </p:spTree>
    <p:extLst>
      <p:ext uri="{BB962C8B-B14F-4D97-AF65-F5344CB8AC3E}">
        <p14:creationId xmlns:p14="http://schemas.microsoft.com/office/powerpoint/2010/main" val="2116404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positive interaction is where by the associating between two (or more) </a:t>
            </a:r>
            <a:r>
              <a:rPr lang="en-US" dirty="0" err="1"/>
              <a:t>interspecifics</a:t>
            </a:r>
            <a:r>
              <a:rPr lang="en-US" dirty="0"/>
              <a:t>, at least one’s relative fitness is increased. Usually referred to by the pathway that the interaction follows: plant-plant, plant-anima. Can also be three or more: plant-plant-animal, plant-animal-plant, etc. </a:t>
            </a:r>
          </a:p>
          <a:p>
            <a:r>
              <a:rPr lang="en-US" dirty="0"/>
              <a:t>Facilitation is a common example of a positive interaction—it’s when a benefactor plant (for example, a shrub) provides some benefit to a protégé plant when the protégé grows under the benefactor’s canopy. </a:t>
            </a:r>
          </a:p>
          <a:p>
            <a:r>
              <a:rPr lang="en-US" dirty="0"/>
              <a:t>When this happens and a single benefactor species is responsible for the recruitment of many different other plant species, and provides goods to animals (or even microbes) as well to the end that the ecosystem is strongly altered by the presence or absence of that benefactor, that species is known as a foundational species—since it is the foundation for an entire ecosystem. </a:t>
            </a:r>
          </a:p>
          <a:p>
            <a:r>
              <a:rPr lang="en-US" dirty="0"/>
              <a:t>Often, you may also call these a keystone species, which is a species that has interactions with other species in the ecosystem, determining the make up of them. </a:t>
            </a:r>
          </a:p>
          <a:p>
            <a:r>
              <a:rPr lang="en-US" dirty="0"/>
              <a:t>Keystone, foundational, and benefactor species aren’t always over lapping, but all work together to shape the ecosystem at large.</a:t>
            </a:r>
          </a:p>
          <a:p>
            <a:r>
              <a:rPr lang="en-US" dirty="0"/>
              <a:t>In arid ecosystems, benefactor plants provide water and shade from harsh solar radiation, and protect against herbivory, wind, and freezing temperatures for juvenile plants under its canopy. This totally not edited image tells the story of an unfortunate traveler who would’ve survived in the harsh desert if only they had found a benefactor plant. </a:t>
            </a:r>
          </a:p>
          <a:p>
            <a:r>
              <a:rPr lang="en-US" dirty="0"/>
              <a:t>But before a benefactor can even provide these services, the seeds from a mother plant must be dispersed to these favorable habitats. </a:t>
            </a:r>
          </a:p>
        </p:txBody>
      </p:sp>
      <p:sp>
        <p:nvSpPr>
          <p:cNvPr id="4" name="Slide Number Placeholder 3"/>
          <p:cNvSpPr>
            <a:spLocks noGrp="1"/>
          </p:cNvSpPr>
          <p:nvPr>
            <p:ph type="sldNum" sz="quarter" idx="5"/>
          </p:nvPr>
        </p:nvSpPr>
        <p:spPr/>
        <p:txBody>
          <a:bodyPr/>
          <a:lstStyle/>
          <a:p>
            <a:fld id="{A49496F2-7171-408F-A81E-84393DBFEA5E}" type="slidenum">
              <a:rPr lang="en-US" smtClean="0"/>
              <a:t>2</a:t>
            </a:fld>
            <a:endParaRPr lang="en-US"/>
          </a:p>
        </p:txBody>
      </p:sp>
    </p:spTree>
    <p:extLst>
      <p:ext uri="{BB962C8B-B14F-4D97-AF65-F5344CB8AC3E}">
        <p14:creationId xmlns:p14="http://schemas.microsoft.com/office/powerpoint/2010/main" val="20906675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curious to what degree birds determine the seed shadow (or range of seed rain from the mother plant), and if they make that seed shadow fall in favorable environments (like under a benefactor shrub). </a:t>
            </a:r>
          </a:p>
          <a:p>
            <a:r>
              <a:rPr lang="en-US" dirty="0"/>
              <a:t>So the question is, are birds taking these purple paths to place seed rain under benefactor shrub canopies? Or to along the orange paths to end in the open? Or both, but only the seeds that rode along the purple path germinate?</a:t>
            </a:r>
          </a:p>
          <a:p>
            <a:r>
              <a:rPr lang="en-US" dirty="0"/>
              <a:t>What we do know is that birds pollinate flowers and disperse seeds (by eating the fruits), two positive interactions with cacti. </a:t>
            </a:r>
          </a:p>
        </p:txBody>
      </p:sp>
      <p:sp>
        <p:nvSpPr>
          <p:cNvPr id="4" name="Slide Number Placeholder 3"/>
          <p:cNvSpPr>
            <a:spLocks noGrp="1"/>
          </p:cNvSpPr>
          <p:nvPr>
            <p:ph type="sldNum" sz="quarter" idx="5"/>
          </p:nvPr>
        </p:nvSpPr>
        <p:spPr/>
        <p:txBody>
          <a:bodyPr/>
          <a:lstStyle/>
          <a:p>
            <a:fld id="{A49496F2-7171-408F-A81E-84393DBFEA5E}" type="slidenum">
              <a:rPr lang="en-US" smtClean="0"/>
              <a:t>3</a:t>
            </a:fld>
            <a:endParaRPr lang="en-US"/>
          </a:p>
        </p:txBody>
      </p:sp>
    </p:spTree>
    <p:extLst>
      <p:ext uri="{BB962C8B-B14F-4D97-AF65-F5344CB8AC3E}">
        <p14:creationId xmlns:p14="http://schemas.microsoft.com/office/powerpoint/2010/main" val="1255581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Pollination (specifically by hummingbirds) is an early step in fruit production. Because of this, it’s important to consider pollination as a function of fruit production, and eventual seed dispersal. That is, a seed can’t be dispersed until it’s be created. </a:t>
            </a:r>
          </a:p>
          <a:p>
            <a:r>
              <a:rPr lang="en-US" dirty="0"/>
              <a:t>The magnet species hypothesis suggests that plants with “showier” flower displays (more inflorescences at higher levels) are likely to attract more pollinators. Because the pollinators are nearby, even near non-showy plants benefit from the showy-plant’s presence. </a:t>
            </a:r>
          </a:p>
          <a:p>
            <a:r>
              <a:rPr lang="en-US" dirty="0"/>
              <a:t>So not only are magnet plants and pollinators benefitting, but so are nearby plants.</a:t>
            </a:r>
          </a:p>
        </p:txBody>
      </p:sp>
      <p:sp>
        <p:nvSpPr>
          <p:cNvPr id="4" name="Slide Number Placeholder 3"/>
          <p:cNvSpPr>
            <a:spLocks noGrp="1"/>
          </p:cNvSpPr>
          <p:nvPr>
            <p:ph type="sldNum" sz="quarter" idx="5"/>
          </p:nvPr>
        </p:nvSpPr>
        <p:spPr/>
        <p:txBody>
          <a:bodyPr/>
          <a:lstStyle/>
          <a:p>
            <a:fld id="{A49496F2-7171-408F-A81E-84393DBFEA5E}" type="slidenum">
              <a:rPr lang="en-US" smtClean="0"/>
              <a:t>4</a:t>
            </a:fld>
            <a:endParaRPr lang="en-US"/>
          </a:p>
        </p:txBody>
      </p:sp>
    </p:spTree>
    <p:extLst>
      <p:ext uri="{BB962C8B-B14F-4D97-AF65-F5344CB8AC3E}">
        <p14:creationId xmlns:p14="http://schemas.microsoft.com/office/powerpoint/2010/main" val="30191429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Allocation theory is just the idea that different, competing plants must make different trade offs to fit different niches. In this study, we’ll be interested to see if our cacti of interest allocate resources (like nutrients) to both fruit and size—two factors that would potentially encourage frugivory, and therefore seed dispersal, to the end of increasing relative fitness. </a:t>
            </a:r>
          </a:p>
        </p:txBody>
      </p:sp>
      <p:sp>
        <p:nvSpPr>
          <p:cNvPr id="4" name="Slide Number Placeholder 3"/>
          <p:cNvSpPr>
            <a:spLocks noGrp="1"/>
          </p:cNvSpPr>
          <p:nvPr>
            <p:ph type="sldNum" sz="quarter" idx="5"/>
          </p:nvPr>
        </p:nvSpPr>
        <p:spPr/>
        <p:txBody>
          <a:bodyPr/>
          <a:lstStyle/>
          <a:p>
            <a:fld id="{A49496F2-7171-408F-A81E-84393DBFEA5E}" type="slidenum">
              <a:rPr lang="en-US" smtClean="0"/>
              <a:t>5</a:t>
            </a:fld>
            <a:endParaRPr lang="en-US"/>
          </a:p>
        </p:txBody>
      </p:sp>
    </p:spTree>
    <p:extLst>
      <p:ext uri="{BB962C8B-B14F-4D97-AF65-F5344CB8AC3E}">
        <p14:creationId xmlns:p14="http://schemas.microsoft.com/office/powerpoint/2010/main" val="31852842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timeline</a:t>
            </a:r>
          </a:p>
          <a:p>
            <a:r>
              <a:rPr lang="en-US" dirty="0"/>
              <a:t>Chapter 3 is going to have to be after I defend/if I switch to PhD/if I decide to stay longer? Issues of timing need to be discussed.</a:t>
            </a:r>
          </a:p>
        </p:txBody>
      </p:sp>
      <p:sp>
        <p:nvSpPr>
          <p:cNvPr id="4" name="Slide Number Placeholder 3"/>
          <p:cNvSpPr>
            <a:spLocks noGrp="1"/>
          </p:cNvSpPr>
          <p:nvPr>
            <p:ph type="sldNum" sz="quarter" idx="5"/>
          </p:nvPr>
        </p:nvSpPr>
        <p:spPr/>
        <p:txBody>
          <a:bodyPr/>
          <a:lstStyle/>
          <a:p>
            <a:fld id="{A49496F2-7171-408F-A81E-84393DBFEA5E}" type="slidenum">
              <a:rPr lang="en-US" smtClean="0"/>
              <a:t>6</a:t>
            </a:fld>
            <a:endParaRPr lang="en-US"/>
          </a:p>
        </p:txBody>
      </p:sp>
    </p:spTree>
    <p:extLst>
      <p:ext uri="{BB962C8B-B14F-4D97-AF65-F5344CB8AC3E}">
        <p14:creationId xmlns:p14="http://schemas.microsoft.com/office/powerpoint/2010/main" val="777668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10 reps of each combo of variables, which</a:t>
            </a:r>
          </a:p>
          <a:p>
            <a:r>
              <a:rPr lang="en-US" dirty="0"/>
              <a:t>Number of flower buds present on the cactus, which is a measurement of showiness</a:t>
            </a:r>
          </a:p>
          <a:p>
            <a:r>
              <a:rPr lang="en-US" dirty="0"/>
              <a:t>Size, which will be binned after the preliminary February field season</a:t>
            </a:r>
          </a:p>
          <a:p>
            <a:r>
              <a:rPr lang="en-US" dirty="0"/>
              <a:t>And species</a:t>
            </a:r>
          </a:p>
        </p:txBody>
      </p:sp>
      <p:sp>
        <p:nvSpPr>
          <p:cNvPr id="4" name="Slide Number Placeholder 3"/>
          <p:cNvSpPr>
            <a:spLocks noGrp="1"/>
          </p:cNvSpPr>
          <p:nvPr>
            <p:ph type="sldNum" sz="quarter" idx="5"/>
          </p:nvPr>
        </p:nvSpPr>
        <p:spPr/>
        <p:txBody>
          <a:bodyPr/>
          <a:lstStyle/>
          <a:p>
            <a:fld id="{A49496F2-7171-408F-A81E-84393DBFEA5E}" type="slidenum">
              <a:rPr lang="en-US" smtClean="0"/>
              <a:t>16</a:t>
            </a:fld>
            <a:endParaRPr lang="en-US"/>
          </a:p>
        </p:txBody>
      </p:sp>
    </p:spTree>
    <p:extLst>
      <p:ext uri="{BB962C8B-B14F-4D97-AF65-F5344CB8AC3E}">
        <p14:creationId xmlns:p14="http://schemas.microsoft.com/office/powerpoint/2010/main" val="8581978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frugivorous birds perch on benefactor shrubs?</a:t>
            </a:r>
          </a:p>
          <a:p>
            <a:r>
              <a:rPr lang="en-US" dirty="0"/>
              <a:t>Image, you can see ash-throated flycatcher (an insectivorous bird) perching on </a:t>
            </a:r>
            <a:r>
              <a:rPr lang="en-US" dirty="0" err="1"/>
              <a:t>Larrea</a:t>
            </a:r>
            <a:r>
              <a:rPr lang="en-US" dirty="0"/>
              <a:t> tridentate, a known benefactor shrub for saguaro </a:t>
            </a:r>
          </a:p>
        </p:txBody>
      </p:sp>
      <p:sp>
        <p:nvSpPr>
          <p:cNvPr id="4" name="Slide Number Placeholder 3"/>
          <p:cNvSpPr>
            <a:spLocks noGrp="1"/>
          </p:cNvSpPr>
          <p:nvPr>
            <p:ph type="sldNum" sz="quarter" idx="5"/>
          </p:nvPr>
        </p:nvSpPr>
        <p:spPr/>
        <p:txBody>
          <a:bodyPr/>
          <a:lstStyle/>
          <a:p>
            <a:fld id="{A49496F2-7171-408F-A81E-84393DBFEA5E}" type="slidenum">
              <a:rPr lang="en-US" smtClean="0"/>
              <a:t>32</a:t>
            </a:fld>
            <a:endParaRPr lang="en-US"/>
          </a:p>
        </p:txBody>
      </p:sp>
    </p:spTree>
    <p:extLst>
      <p:ext uri="{BB962C8B-B14F-4D97-AF65-F5344CB8AC3E}">
        <p14:creationId xmlns:p14="http://schemas.microsoft.com/office/powerpoint/2010/main" val="27249955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49496F2-7171-408F-A81E-84393DBFEA5E}" type="slidenum">
              <a:rPr lang="en-US" smtClean="0"/>
              <a:t>34</a:t>
            </a:fld>
            <a:endParaRPr lang="en-US"/>
          </a:p>
        </p:txBody>
      </p:sp>
    </p:spTree>
    <p:extLst>
      <p:ext uri="{BB962C8B-B14F-4D97-AF65-F5344CB8AC3E}">
        <p14:creationId xmlns:p14="http://schemas.microsoft.com/office/powerpoint/2010/main" val="1594022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D938A-931F-4533-9DE9-863F2F32D51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649105-B426-4C3F-AF66-5DBDB697DC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CC52E97-366D-4582-B4E3-455741773898}"/>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5" name="Footer Placeholder 4">
            <a:extLst>
              <a:ext uri="{FF2B5EF4-FFF2-40B4-BE49-F238E27FC236}">
                <a16:creationId xmlns:a16="http://schemas.microsoft.com/office/drawing/2014/main" id="{3F7E7436-218C-404A-A08F-BCBCAAB68E7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0DC9ED-F23C-4811-A386-F47A7F16C89B}"/>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23076599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E30FD7-3662-4FA6-84C2-726135A4BCC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6F71A71-A606-4A06-8CA1-4C67171ED953}"/>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8A6F70-C526-42D6-8C34-E942C0A7A671}"/>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5" name="Footer Placeholder 4">
            <a:extLst>
              <a:ext uri="{FF2B5EF4-FFF2-40B4-BE49-F238E27FC236}">
                <a16:creationId xmlns:a16="http://schemas.microsoft.com/office/drawing/2014/main" id="{FF644B7D-AFE3-47F8-8ECF-F71A87A86C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6864A76-17D0-4205-B031-A354BA27BD53}"/>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22292749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4CF807B-BED7-4010-94B7-F81421F04A6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DEE4AA6-767B-4F40-BCD8-BA7FAF67C43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0C7CF5-25FF-4340-BC05-41189C16C682}"/>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5" name="Footer Placeholder 4">
            <a:extLst>
              <a:ext uri="{FF2B5EF4-FFF2-40B4-BE49-F238E27FC236}">
                <a16:creationId xmlns:a16="http://schemas.microsoft.com/office/drawing/2014/main" id="{A2D8C029-3992-4200-BAD3-C784F105C2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9F17AF-3704-4848-A252-AE37E9A22E4D}"/>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1197148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65E64A-0626-44A8-BF21-69F45F1E9F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34D5303-38FE-4CBF-AF6C-50E043F60225}"/>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BD14C47-8A6F-4919-BC75-419CC3733132}"/>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5" name="Footer Placeholder 4">
            <a:extLst>
              <a:ext uri="{FF2B5EF4-FFF2-40B4-BE49-F238E27FC236}">
                <a16:creationId xmlns:a16="http://schemas.microsoft.com/office/drawing/2014/main" id="{9692112F-EB3B-401B-8763-3C2F729F9B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55923D9-FA65-488B-87FC-4FFA4E65321C}"/>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2645366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A8BD6-3DCD-442F-9853-DD1004D6B3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122DD08-EFA1-453F-ABA0-CCA76297093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88A3A11-8EC1-4B56-8E77-8349AA8A4571}"/>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5" name="Footer Placeholder 4">
            <a:extLst>
              <a:ext uri="{FF2B5EF4-FFF2-40B4-BE49-F238E27FC236}">
                <a16:creationId xmlns:a16="http://schemas.microsoft.com/office/drawing/2014/main" id="{73D54242-8814-47AE-9CC1-44EBCF4509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A7AEEC-BF96-403B-B6F9-E88ACE6101DA}"/>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810596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177FF-6AF8-4F5C-B8C6-6E09895880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CB74FC-BE73-488F-8B70-9E04F896D560}"/>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0EBFF6A-7A8C-441A-9846-A0FB6A59611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82E93B7-5966-4382-B903-1291F7C8F238}"/>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6" name="Footer Placeholder 5">
            <a:extLst>
              <a:ext uri="{FF2B5EF4-FFF2-40B4-BE49-F238E27FC236}">
                <a16:creationId xmlns:a16="http://schemas.microsoft.com/office/drawing/2014/main" id="{1ECF2ACB-76CF-45A7-A722-20A9E4CD94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D19E48-A629-47AA-B86F-E081F6FEC0A6}"/>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29818092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F8360-7A28-4B4F-A50C-3ECBCE8D88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DE11093-DEE5-408D-92E4-E0E9DE9DE75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3FB1515C-1ACA-489E-AB99-25D7373D866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F5678D-6DB8-4082-B57E-C1DC2E975AC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10D1AD4-A12E-40D0-B5FF-18068BCA77F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017E16A-F95D-4B66-AF33-5EB127CC1F9B}"/>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8" name="Footer Placeholder 7">
            <a:extLst>
              <a:ext uri="{FF2B5EF4-FFF2-40B4-BE49-F238E27FC236}">
                <a16:creationId xmlns:a16="http://schemas.microsoft.com/office/drawing/2014/main" id="{863F7013-8DCF-4B41-AE69-B4557791B5A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B9B584E-1698-46D4-A4E4-F6FF5373EB27}"/>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29998178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8447F-DED6-47A4-958A-11DD9E713E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72F4A0E-2AC0-41B2-88A9-B07ED0A21759}"/>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4" name="Footer Placeholder 3">
            <a:extLst>
              <a:ext uri="{FF2B5EF4-FFF2-40B4-BE49-F238E27FC236}">
                <a16:creationId xmlns:a16="http://schemas.microsoft.com/office/drawing/2014/main" id="{7FEBF46C-0563-4682-9AED-A2B7A18F21F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FC11684-6BEB-4353-B564-A29D51F68D98}"/>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37480027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FA7617-190A-479A-BF6A-61C745857246}"/>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3" name="Footer Placeholder 2">
            <a:extLst>
              <a:ext uri="{FF2B5EF4-FFF2-40B4-BE49-F238E27FC236}">
                <a16:creationId xmlns:a16="http://schemas.microsoft.com/office/drawing/2014/main" id="{07606E75-B8ED-4024-B0E7-7E818BEAD4F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850A857-85B0-420E-A70D-4C650CCE3338}"/>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39904712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F5CFD7-B837-44CE-822F-F7F524C11E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D0BBE6E-8EF8-40C6-B6AF-AEAB334DCC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AFD2D33-CCA1-4D92-9BA4-EC6B77722EF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7D84325-0775-47A3-9E90-D5F5ED1C5A94}"/>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6" name="Footer Placeholder 5">
            <a:extLst>
              <a:ext uri="{FF2B5EF4-FFF2-40B4-BE49-F238E27FC236}">
                <a16:creationId xmlns:a16="http://schemas.microsoft.com/office/drawing/2014/main" id="{EA51F7E7-AE5F-4353-8328-F05B01EE113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C8724A9-2FBD-4521-B964-5E5233FB64E5}"/>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40306846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2CFEF-A3B2-4739-908A-13C587BB0E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7DD4D6B-8F96-4187-A16B-58D78F4D5A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1E8586-343D-4E55-8007-AF468B1C313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A8A89E5-1A77-4980-934A-A48E037C85F8}"/>
              </a:ext>
            </a:extLst>
          </p:cNvPr>
          <p:cNvSpPr>
            <a:spLocks noGrp="1"/>
          </p:cNvSpPr>
          <p:nvPr>
            <p:ph type="dt" sz="half" idx="10"/>
          </p:nvPr>
        </p:nvSpPr>
        <p:spPr/>
        <p:txBody>
          <a:bodyPr/>
          <a:lstStyle/>
          <a:p>
            <a:fld id="{2AACAA2F-8F5F-4591-8031-3A71D8830687}" type="datetimeFigureOut">
              <a:rPr lang="en-US" smtClean="0"/>
              <a:t>11/20/2018</a:t>
            </a:fld>
            <a:endParaRPr lang="en-US"/>
          </a:p>
        </p:txBody>
      </p:sp>
      <p:sp>
        <p:nvSpPr>
          <p:cNvPr id="6" name="Footer Placeholder 5">
            <a:extLst>
              <a:ext uri="{FF2B5EF4-FFF2-40B4-BE49-F238E27FC236}">
                <a16:creationId xmlns:a16="http://schemas.microsoft.com/office/drawing/2014/main" id="{CC920686-4F68-422A-96AA-3399B85506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34A761-9585-4BA9-A77E-3DB3C28E9812}"/>
              </a:ext>
            </a:extLst>
          </p:cNvPr>
          <p:cNvSpPr>
            <a:spLocks noGrp="1"/>
          </p:cNvSpPr>
          <p:nvPr>
            <p:ph type="sldNum" sz="quarter" idx="12"/>
          </p:nvPr>
        </p:nvSpPr>
        <p:spPr/>
        <p:txBody>
          <a:bodyPr/>
          <a:lstStyle/>
          <a:p>
            <a:fld id="{9CC0B95F-D9AB-48C4-8102-589514DF1DCB}" type="slidenum">
              <a:rPr lang="en-US" smtClean="0"/>
              <a:t>‹#›</a:t>
            </a:fld>
            <a:endParaRPr lang="en-US"/>
          </a:p>
        </p:txBody>
      </p:sp>
    </p:spTree>
    <p:extLst>
      <p:ext uri="{BB962C8B-B14F-4D97-AF65-F5344CB8AC3E}">
        <p14:creationId xmlns:p14="http://schemas.microsoft.com/office/powerpoint/2010/main" val="14293475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A59BDC-C3A9-45DD-B807-019C0FC740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BFA2FC5-8547-4884-9E55-AE2569EF2AA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7B3B72-306C-4A0A-AB31-6879062B01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AACAA2F-8F5F-4591-8031-3A71D8830687}" type="datetimeFigureOut">
              <a:rPr lang="en-US" smtClean="0"/>
              <a:t>11/20/2018</a:t>
            </a:fld>
            <a:endParaRPr lang="en-US"/>
          </a:p>
        </p:txBody>
      </p:sp>
      <p:sp>
        <p:nvSpPr>
          <p:cNvPr id="5" name="Footer Placeholder 4">
            <a:extLst>
              <a:ext uri="{FF2B5EF4-FFF2-40B4-BE49-F238E27FC236}">
                <a16:creationId xmlns:a16="http://schemas.microsoft.com/office/drawing/2014/main" id="{795FF5EC-1598-426D-8C7D-288FDF69F1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C0AC5C3-7333-4202-9B23-75D0068537C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CC0B95F-D9AB-48C4-8102-589514DF1DCB}" type="slidenum">
              <a:rPr lang="en-US" smtClean="0"/>
              <a:t>‹#›</a:t>
            </a:fld>
            <a:endParaRPr lang="en-US"/>
          </a:p>
        </p:txBody>
      </p:sp>
    </p:spTree>
    <p:extLst>
      <p:ext uri="{BB962C8B-B14F-4D97-AF65-F5344CB8AC3E}">
        <p14:creationId xmlns:p14="http://schemas.microsoft.com/office/powerpoint/2010/main" val="41462572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hyperlink" Target="https://commons.wikimedia.org/w/index.php?curid=32296209" TargetMode="External"/><Relationship Id="rId1" Type="http://schemas.openxmlformats.org/officeDocument/2006/relationships/slideLayout" Target="../slideLayouts/slideLayout2.xml"/><Relationship Id="rId6" Type="http://schemas.openxmlformats.org/officeDocument/2006/relationships/image" Target="../media/image10.jpeg"/><Relationship Id="rId5" Type="http://schemas.microsoft.com/office/2007/relationships/hdphoto" Target="../media/hdphoto3.wdp"/><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2.xml"/><Relationship Id="rId4" Type="http://schemas.microsoft.com/office/2007/relationships/hdphoto" Target="../media/hdphoto4.wdp"/></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26.png"/><Relationship Id="rId1" Type="http://schemas.openxmlformats.org/officeDocument/2006/relationships/slideLayout" Target="../slideLayouts/slideLayout2.xml"/><Relationship Id="rId4" Type="http://schemas.openxmlformats.org/officeDocument/2006/relationships/image" Target="../media/image27.jpeg"/></Relationships>
</file>

<file path=ppt/slides/_rels/slide2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microsoft.com/office/2007/relationships/hdphoto" Target="../media/hdphoto2.wdp"/></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CBE1851-2230-47A9-B000-CE9046EA61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rgbClr val="60714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1BEB6DA-6BCC-4FEF-A371-3584599D9197}"/>
              </a:ext>
            </a:extLst>
          </p:cNvPr>
          <p:cNvSpPr>
            <a:spLocks noGrp="1"/>
          </p:cNvSpPr>
          <p:nvPr>
            <p:ph type="ctrTitle"/>
          </p:nvPr>
        </p:nvSpPr>
        <p:spPr>
          <a:xfrm>
            <a:off x="634276" y="803705"/>
            <a:ext cx="4208656" cy="3034857"/>
          </a:xfrm>
        </p:spPr>
        <p:txBody>
          <a:bodyPr anchor="b">
            <a:normAutofit/>
          </a:bodyPr>
          <a:lstStyle/>
          <a:p>
            <a:pPr algn="r"/>
            <a:r>
              <a:rPr lang="en-US" sz="3400">
                <a:solidFill>
                  <a:srgbClr val="FFFFFF"/>
                </a:solidFill>
              </a:rPr>
              <a:t>Linking avian pollination and frugivory to Cactaceae seed dispersal and successful</a:t>
            </a:r>
            <a:br>
              <a:rPr lang="en-US" sz="3400">
                <a:solidFill>
                  <a:srgbClr val="FFFFFF"/>
                </a:solidFill>
              </a:rPr>
            </a:br>
            <a:r>
              <a:rPr lang="en-US" sz="3400">
                <a:solidFill>
                  <a:srgbClr val="FFFFFF"/>
                </a:solidFill>
              </a:rPr>
              <a:t>  facilitation.</a:t>
            </a:r>
          </a:p>
        </p:txBody>
      </p:sp>
      <p:sp>
        <p:nvSpPr>
          <p:cNvPr id="3" name="Subtitle 2">
            <a:extLst>
              <a:ext uri="{FF2B5EF4-FFF2-40B4-BE49-F238E27FC236}">
                <a16:creationId xmlns:a16="http://schemas.microsoft.com/office/drawing/2014/main" id="{7DF4E517-7CB0-4BEE-B45D-A866DC84B3EB}"/>
              </a:ext>
            </a:extLst>
          </p:cNvPr>
          <p:cNvSpPr>
            <a:spLocks noGrp="1"/>
          </p:cNvSpPr>
          <p:nvPr>
            <p:ph type="subTitle" idx="1"/>
          </p:nvPr>
        </p:nvSpPr>
        <p:spPr>
          <a:xfrm>
            <a:off x="638921" y="4013165"/>
            <a:ext cx="4204012" cy="2205732"/>
          </a:xfrm>
        </p:spPr>
        <p:txBody>
          <a:bodyPr anchor="t">
            <a:normAutofit/>
          </a:bodyPr>
          <a:lstStyle/>
          <a:p>
            <a:pPr algn="r"/>
            <a:r>
              <a:rPr lang="en-US" sz="1800">
                <a:solidFill>
                  <a:srgbClr val="FFFFFF"/>
                </a:solidFill>
              </a:rPr>
              <a:t>Malory Owen</a:t>
            </a:r>
          </a:p>
          <a:p>
            <a:pPr algn="r"/>
            <a:r>
              <a:rPr lang="en-US" sz="1800">
                <a:solidFill>
                  <a:srgbClr val="FFFFFF"/>
                </a:solidFill>
              </a:rPr>
              <a:t>Master’s Thesis Proposal</a:t>
            </a:r>
          </a:p>
          <a:p>
            <a:pPr algn="r"/>
            <a:r>
              <a:rPr lang="en-US" sz="1800">
                <a:solidFill>
                  <a:srgbClr val="FFFFFF"/>
                </a:solidFill>
              </a:rPr>
              <a:t>Principal Investigator: Dr. Chris Lortie</a:t>
            </a:r>
          </a:p>
          <a:p>
            <a:pPr algn="r"/>
            <a:r>
              <a:rPr lang="en-US" sz="1800">
                <a:solidFill>
                  <a:srgbClr val="FFFFFF"/>
                </a:solidFill>
              </a:rPr>
              <a:t>Committee: Dr. Chris Lortie &amp; Dr. Bridget Stutchbury</a:t>
            </a:r>
          </a:p>
        </p:txBody>
      </p:sp>
      <p:cxnSp>
        <p:nvCxnSpPr>
          <p:cNvPr id="73" name="Straight Connector 72">
            <a:extLst>
              <a:ext uri="{FF2B5EF4-FFF2-40B4-BE49-F238E27FC236}">
                <a16:creationId xmlns:a16="http://schemas.microsoft.com/office/drawing/2014/main" id="{23B93832-6514-44F4-849B-5EE2C8A233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6679" y="3928939"/>
            <a:ext cx="393192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3474CE1F-6156-46A7-9AB8-9D11E70DE550}"/>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942" t="21156" r="34652" b="6366"/>
          <a:stretch/>
        </p:blipFill>
        <p:spPr bwMode="auto">
          <a:xfrm>
            <a:off x="6102824" y="388440"/>
            <a:ext cx="5884815" cy="608111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86896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28B25-D3AF-442C-8528-F820C6E331E7}"/>
              </a:ext>
            </a:extLst>
          </p:cNvPr>
          <p:cNvSpPr>
            <a:spLocks noGrp="1"/>
          </p:cNvSpPr>
          <p:nvPr>
            <p:ph type="title"/>
          </p:nvPr>
        </p:nvSpPr>
        <p:spPr/>
        <p:txBody>
          <a:bodyPr/>
          <a:lstStyle/>
          <a:p>
            <a:r>
              <a:rPr lang="en-US" dirty="0">
                <a:solidFill>
                  <a:schemeClr val="tx1">
                    <a:lumMod val="50000"/>
                    <a:lumOff val="50000"/>
                  </a:schemeClr>
                </a:solidFill>
              </a:rPr>
              <a:t>Chapter 2:  Strength of birds as pollinators and seed dispersers in </a:t>
            </a:r>
            <a:r>
              <a:rPr lang="en-US" dirty="0" err="1">
                <a:solidFill>
                  <a:schemeClr val="tx1">
                    <a:lumMod val="50000"/>
                    <a:lumOff val="50000"/>
                  </a:schemeClr>
                </a:solidFill>
              </a:rPr>
              <a:t>Cactaceae</a:t>
            </a:r>
            <a:r>
              <a:rPr lang="en-US" dirty="0">
                <a:solidFill>
                  <a:schemeClr val="tx1">
                    <a:lumMod val="50000"/>
                    <a:lumOff val="50000"/>
                  </a:schemeClr>
                </a:solidFill>
              </a:rPr>
              <a:t> </a:t>
            </a:r>
          </a:p>
        </p:txBody>
      </p:sp>
      <p:sp>
        <p:nvSpPr>
          <p:cNvPr id="3" name="Content Placeholder 2">
            <a:extLst>
              <a:ext uri="{FF2B5EF4-FFF2-40B4-BE49-F238E27FC236}">
                <a16:creationId xmlns:a16="http://schemas.microsoft.com/office/drawing/2014/main" id="{E26587F3-35A9-4F46-846E-292D08950B20}"/>
              </a:ext>
            </a:extLst>
          </p:cNvPr>
          <p:cNvSpPr>
            <a:spLocks noGrp="1"/>
          </p:cNvSpPr>
          <p:nvPr>
            <p:ph idx="1"/>
          </p:nvPr>
        </p:nvSpPr>
        <p:spPr/>
        <p:txBody>
          <a:bodyPr/>
          <a:lstStyle/>
          <a:p>
            <a:r>
              <a:rPr lang="en-US" dirty="0">
                <a:solidFill>
                  <a:schemeClr val="tx1">
                    <a:lumMod val="50000"/>
                    <a:lumOff val="50000"/>
                  </a:schemeClr>
                </a:solidFill>
              </a:rPr>
              <a:t>Purpose: </a:t>
            </a:r>
          </a:p>
          <a:p>
            <a:pPr lvl="1"/>
            <a:r>
              <a:rPr lang="en-US" dirty="0">
                <a:solidFill>
                  <a:schemeClr val="tx1">
                    <a:lumMod val="50000"/>
                    <a:lumOff val="50000"/>
                  </a:schemeClr>
                </a:solidFill>
              </a:rPr>
              <a:t>Test strength pollinating and frugivorous birds to observed and experimentally manipulated characteristics of 3 taxa of cacti</a:t>
            </a:r>
          </a:p>
          <a:p>
            <a:pPr lvl="1"/>
            <a:endParaRPr lang="en-US" dirty="0">
              <a:solidFill>
                <a:schemeClr val="tx1">
                  <a:lumMod val="50000"/>
                  <a:lumOff val="50000"/>
                </a:schemeClr>
              </a:solidFill>
            </a:endParaRPr>
          </a:p>
          <a:p>
            <a:r>
              <a:rPr lang="en-US" dirty="0">
                <a:solidFill>
                  <a:schemeClr val="tx1">
                    <a:lumMod val="50000"/>
                    <a:lumOff val="50000"/>
                  </a:schemeClr>
                </a:solidFill>
              </a:rPr>
              <a:t>Research Questions:</a:t>
            </a:r>
          </a:p>
          <a:p>
            <a:pPr lvl="1"/>
            <a:r>
              <a:rPr lang="en-US" dirty="0">
                <a:solidFill>
                  <a:schemeClr val="tx1">
                    <a:lumMod val="50000"/>
                    <a:lumOff val="50000"/>
                  </a:schemeClr>
                </a:solidFill>
              </a:rPr>
              <a:t>Is cactus size an indicator for fruit mass/abundance? For flower abundance? </a:t>
            </a:r>
          </a:p>
          <a:p>
            <a:pPr lvl="1"/>
            <a:r>
              <a:rPr lang="en-US" dirty="0">
                <a:solidFill>
                  <a:schemeClr val="tx1">
                    <a:lumMod val="50000"/>
                    <a:lumOff val="50000"/>
                  </a:schemeClr>
                </a:solidFill>
              </a:rPr>
              <a:t>Is there a positive relationship between number of seeds per fruit and fruit size in the cacti of interest? </a:t>
            </a:r>
          </a:p>
          <a:p>
            <a:pPr lvl="1"/>
            <a:r>
              <a:rPr lang="en-US" dirty="0">
                <a:solidFill>
                  <a:schemeClr val="tx1">
                    <a:lumMod val="50000"/>
                    <a:lumOff val="50000"/>
                  </a:schemeClr>
                </a:solidFill>
              </a:rPr>
              <a:t>Are frugivorous birds stronger dispersers for larger cacti? </a:t>
            </a:r>
          </a:p>
          <a:p>
            <a:pPr lvl="1"/>
            <a:r>
              <a:rPr lang="en-US" dirty="0">
                <a:solidFill>
                  <a:schemeClr val="tx1">
                    <a:lumMod val="50000"/>
                    <a:lumOff val="50000"/>
                  </a:schemeClr>
                </a:solidFill>
              </a:rPr>
              <a:t>Are pollinating birds (hummingbirds) optimally foraging at larger cacti?</a:t>
            </a:r>
          </a:p>
        </p:txBody>
      </p:sp>
    </p:spTree>
    <p:extLst>
      <p:ext uri="{BB962C8B-B14F-4D97-AF65-F5344CB8AC3E}">
        <p14:creationId xmlns:p14="http://schemas.microsoft.com/office/powerpoint/2010/main" val="3499396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9990A-3210-437D-BED1-B71771E911FE}"/>
              </a:ext>
            </a:extLst>
          </p:cNvPr>
          <p:cNvSpPr>
            <a:spLocks noGrp="1"/>
          </p:cNvSpPr>
          <p:nvPr>
            <p:ph type="title"/>
          </p:nvPr>
        </p:nvSpPr>
        <p:spPr/>
        <p:txBody>
          <a:bodyPr/>
          <a:lstStyle/>
          <a:p>
            <a:r>
              <a:rPr lang="en-US" dirty="0">
                <a:solidFill>
                  <a:schemeClr val="tx1">
                    <a:lumMod val="50000"/>
                    <a:lumOff val="50000"/>
                  </a:schemeClr>
                </a:solidFill>
              </a:rPr>
              <a:t>Hypothesis &amp; Predictions</a:t>
            </a:r>
          </a:p>
        </p:txBody>
      </p:sp>
      <p:sp>
        <p:nvSpPr>
          <p:cNvPr id="3" name="Content Placeholder 2">
            <a:extLst>
              <a:ext uri="{FF2B5EF4-FFF2-40B4-BE49-F238E27FC236}">
                <a16:creationId xmlns:a16="http://schemas.microsoft.com/office/drawing/2014/main" id="{50DA4747-4550-43B2-9AA0-C2266DCC136C}"/>
              </a:ext>
            </a:extLst>
          </p:cNvPr>
          <p:cNvSpPr>
            <a:spLocks noGrp="1"/>
          </p:cNvSpPr>
          <p:nvPr>
            <p:ph idx="1"/>
          </p:nvPr>
        </p:nvSpPr>
        <p:spPr/>
        <p:txBody>
          <a:bodyPr>
            <a:normAutofit lnSpcReduction="10000"/>
          </a:bodyPr>
          <a:lstStyle/>
          <a:p>
            <a:pPr marL="0" indent="0">
              <a:buNone/>
            </a:pPr>
            <a:r>
              <a:rPr lang="en-US" b="1" dirty="0">
                <a:solidFill>
                  <a:schemeClr val="tx1">
                    <a:lumMod val="50000"/>
                    <a:lumOff val="50000"/>
                  </a:schemeClr>
                </a:solidFill>
              </a:rPr>
              <a:t>Hypothesis</a:t>
            </a:r>
            <a:r>
              <a:rPr lang="en-US" dirty="0">
                <a:solidFill>
                  <a:schemeClr val="tx1">
                    <a:lumMod val="50000"/>
                    <a:lumOff val="50000"/>
                  </a:schemeClr>
                </a:solidFill>
              </a:rPr>
              <a:t>: Birds and cacti are linked through positive interactions in desert ecosystems, with plant size being a determining factor of interaction strength.</a:t>
            </a:r>
          </a:p>
          <a:p>
            <a:pPr marL="0" indent="0">
              <a:buNone/>
            </a:pPr>
            <a:r>
              <a:rPr lang="en-US" b="1" dirty="0">
                <a:solidFill>
                  <a:schemeClr val="tx1">
                    <a:lumMod val="50000"/>
                    <a:lumOff val="50000"/>
                  </a:schemeClr>
                </a:solidFill>
              </a:rPr>
              <a:t>Predictions</a:t>
            </a:r>
            <a:r>
              <a:rPr lang="en-US" dirty="0">
                <a:solidFill>
                  <a:schemeClr val="tx1">
                    <a:lumMod val="50000"/>
                    <a:lumOff val="50000"/>
                  </a:schemeClr>
                </a:solidFill>
              </a:rPr>
              <a:t>:</a:t>
            </a:r>
          </a:p>
          <a:p>
            <a:pPr marL="514350" indent="-514350">
              <a:buFont typeface="+mj-lt"/>
              <a:buAutoNum type="alphaLcPeriod"/>
            </a:pPr>
            <a:r>
              <a:rPr lang="en-US" dirty="0">
                <a:solidFill>
                  <a:schemeClr val="tx1">
                    <a:lumMod val="50000"/>
                    <a:lumOff val="50000"/>
                  </a:schemeClr>
                </a:solidFill>
              </a:rPr>
              <a:t>Cacti reproduction effort is size-dependent, and fruit and seed size are positively correlated.</a:t>
            </a:r>
          </a:p>
          <a:p>
            <a:pPr marL="514350" indent="-514350">
              <a:buFont typeface="+mj-lt"/>
              <a:buAutoNum type="alphaLcPeriod"/>
            </a:pPr>
            <a:r>
              <a:rPr lang="en-US" dirty="0">
                <a:solidFill>
                  <a:schemeClr val="tx1">
                    <a:lumMod val="50000"/>
                    <a:lumOff val="50000"/>
                  </a:schemeClr>
                </a:solidFill>
              </a:rPr>
              <a:t>Bird visitation rates for pollination and frugivory are positively related to cacti size and floral display.</a:t>
            </a:r>
          </a:p>
          <a:p>
            <a:pPr marL="514350" indent="-514350">
              <a:buFont typeface="+mj-lt"/>
              <a:buAutoNum type="alphaLcPeriod"/>
            </a:pPr>
            <a:r>
              <a:rPr lang="en-US" dirty="0">
                <a:solidFill>
                  <a:schemeClr val="tx1">
                    <a:lumMod val="50000"/>
                    <a:lumOff val="50000"/>
                  </a:schemeClr>
                </a:solidFill>
              </a:rPr>
              <a:t>The bird-cacti relationship is species specific (both for bird and cacti species).</a:t>
            </a:r>
            <a:endParaRPr lang="en-US" dirty="0">
              <a:solidFill>
                <a:schemeClr val="bg1">
                  <a:lumMod val="65000"/>
                </a:schemeClr>
              </a:solidFill>
            </a:endParaRPr>
          </a:p>
        </p:txBody>
      </p:sp>
    </p:spTree>
    <p:extLst>
      <p:ext uri="{BB962C8B-B14F-4D97-AF65-F5344CB8AC3E}">
        <p14:creationId xmlns:p14="http://schemas.microsoft.com/office/powerpoint/2010/main" val="39505631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E5D7B-C304-49EC-A51D-A9A8C7B525F7}"/>
              </a:ext>
            </a:extLst>
          </p:cNvPr>
          <p:cNvSpPr>
            <a:spLocks noGrp="1"/>
          </p:cNvSpPr>
          <p:nvPr>
            <p:ph type="title"/>
          </p:nvPr>
        </p:nvSpPr>
        <p:spPr/>
        <p:txBody>
          <a:bodyPr/>
          <a:lstStyle/>
          <a:p>
            <a:r>
              <a:rPr lang="en-US" dirty="0">
                <a:solidFill>
                  <a:schemeClr val="tx1">
                    <a:lumMod val="50000"/>
                    <a:lumOff val="50000"/>
                  </a:schemeClr>
                </a:solidFill>
              </a:rPr>
              <a:t>Variables</a:t>
            </a:r>
          </a:p>
        </p:txBody>
      </p:sp>
      <p:sp>
        <p:nvSpPr>
          <p:cNvPr id="3" name="Content Placeholder 2">
            <a:extLst>
              <a:ext uri="{FF2B5EF4-FFF2-40B4-BE49-F238E27FC236}">
                <a16:creationId xmlns:a16="http://schemas.microsoft.com/office/drawing/2014/main" id="{EE10F680-2358-4897-9D23-2C074F0C15A9}"/>
              </a:ext>
            </a:extLst>
          </p:cNvPr>
          <p:cNvSpPr>
            <a:spLocks noGrp="1"/>
          </p:cNvSpPr>
          <p:nvPr>
            <p:ph idx="1"/>
          </p:nvPr>
        </p:nvSpPr>
        <p:spPr/>
        <p:txBody>
          <a:bodyPr>
            <a:normAutofit fontScale="92500" lnSpcReduction="20000"/>
          </a:bodyPr>
          <a:lstStyle/>
          <a:p>
            <a:r>
              <a:rPr lang="en-US" dirty="0">
                <a:solidFill>
                  <a:schemeClr val="tx1">
                    <a:lumMod val="50000"/>
                    <a:lumOff val="50000"/>
                  </a:schemeClr>
                </a:solidFill>
              </a:rPr>
              <a:t>Factors</a:t>
            </a:r>
          </a:p>
          <a:p>
            <a:pPr lvl="1"/>
            <a:r>
              <a:rPr lang="en-US" dirty="0">
                <a:solidFill>
                  <a:schemeClr val="tx1">
                    <a:lumMod val="50000"/>
                    <a:lumOff val="50000"/>
                  </a:schemeClr>
                </a:solidFill>
              </a:rPr>
              <a:t>Mesohabitat: Open/Cactus</a:t>
            </a:r>
          </a:p>
          <a:p>
            <a:pPr lvl="1"/>
            <a:r>
              <a:rPr lang="en-US" dirty="0">
                <a:solidFill>
                  <a:schemeClr val="tx1">
                    <a:lumMod val="50000"/>
                    <a:lumOff val="50000"/>
                  </a:schemeClr>
                </a:solidFill>
              </a:rPr>
              <a:t>Species</a:t>
            </a:r>
          </a:p>
          <a:p>
            <a:pPr lvl="1"/>
            <a:r>
              <a:rPr lang="en-US" dirty="0">
                <a:solidFill>
                  <a:schemeClr val="tx1">
                    <a:lumMod val="50000"/>
                    <a:lumOff val="50000"/>
                  </a:schemeClr>
                </a:solidFill>
              </a:rPr>
              <a:t>Size: Small, Medium, Large</a:t>
            </a:r>
          </a:p>
          <a:p>
            <a:pPr lvl="1"/>
            <a:r>
              <a:rPr lang="en-US" dirty="0">
                <a:solidFill>
                  <a:schemeClr val="tx1">
                    <a:lumMod val="50000"/>
                    <a:lumOff val="50000"/>
                  </a:schemeClr>
                </a:solidFill>
              </a:rPr>
              <a:t>Percent fruit/flower: 0%, 50%, 100%</a:t>
            </a:r>
          </a:p>
          <a:p>
            <a:r>
              <a:rPr lang="en-US" dirty="0">
                <a:solidFill>
                  <a:schemeClr val="tx1">
                    <a:lumMod val="50000"/>
                    <a:lumOff val="50000"/>
                  </a:schemeClr>
                </a:solidFill>
              </a:rPr>
              <a:t>Responses</a:t>
            </a:r>
          </a:p>
          <a:p>
            <a:pPr lvl="1"/>
            <a:r>
              <a:rPr lang="en-US" dirty="0">
                <a:solidFill>
                  <a:schemeClr val="tx1">
                    <a:lumMod val="50000"/>
                    <a:lumOff val="50000"/>
                  </a:schemeClr>
                </a:solidFill>
              </a:rPr>
              <a:t>Mass of individual fruits</a:t>
            </a:r>
          </a:p>
          <a:p>
            <a:pPr lvl="1"/>
            <a:r>
              <a:rPr lang="en-US" dirty="0">
                <a:solidFill>
                  <a:schemeClr val="tx1">
                    <a:lumMod val="50000"/>
                    <a:lumOff val="50000"/>
                  </a:schemeClr>
                </a:solidFill>
              </a:rPr>
              <a:t>Mass of individual seeds</a:t>
            </a:r>
          </a:p>
          <a:p>
            <a:pPr lvl="1"/>
            <a:r>
              <a:rPr lang="en-US" dirty="0">
                <a:solidFill>
                  <a:schemeClr val="tx1">
                    <a:lumMod val="50000"/>
                    <a:lumOff val="50000"/>
                  </a:schemeClr>
                </a:solidFill>
              </a:rPr>
              <a:t>Number of flowers per cactus</a:t>
            </a:r>
          </a:p>
          <a:p>
            <a:pPr lvl="1"/>
            <a:r>
              <a:rPr lang="en-US" dirty="0">
                <a:solidFill>
                  <a:schemeClr val="tx1">
                    <a:lumMod val="50000"/>
                    <a:lumOff val="50000"/>
                  </a:schemeClr>
                </a:solidFill>
              </a:rPr>
              <a:t>Number of fruits per cactus</a:t>
            </a:r>
          </a:p>
          <a:p>
            <a:pPr lvl="1"/>
            <a:r>
              <a:rPr lang="en-US" dirty="0">
                <a:solidFill>
                  <a:schemeClr val="tx1">
                    <a:lumMod val="50000"/>
                    <a:lumOff val="50000"/>
                  </a:schemeClr>
                </a:solidFill>
              </a:rPr>
              <a:t>Number of seeds per fruit</a:t>
            </a:r>
          </a:p>
          <a:p>
            <a:pPr lvl="1"/>
            <a:r>
              <a:rPr lang="en-US" dirty="0">
                <a:solidFill>
                  <a:schemeClr val="tx1">
                    <a:lumMod val="50000"/>
                    <a:lumOff val="50000"/>
                  </a:schemeClr>
                </a:solidFill>
              </a:rPr>
              <a:t>Species richness and diversity per cactus </a:t>
            </a:r>
          </a:p>
          <a:p>
            <a:pPr lvl="1"/>
            <a:r>
              <a:rPr lang="en-US" dirty="0">
                <a:solidFill>
                  <a:schemeClr val="tx1">
                    <a:lumMod val="50000"/>
                    <a:lumOff val="50000"/>
                  </a:schemeClr>
                </a:solidFill>
              </a:rPr>
              <a:t>Proportion of frugivorous birds present relative to non frugivorous birds</a:t>
            </a:r>
          </a:p>
        </p:txBody>
      </p:sp>
    </p:spTree>
    <p:extLst>
      <p:ext uri="{BB962C8B-B14F-4D97-AF65-F5344CB8AC3E}">
        <p14:creationId xmlns:p14="http://schemas.microsoft.com/office/powerpoint/2010/main" val="131016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24A0C-7984-4FB0-B526-3874B4C8F586}"/>
              </a:ext>
            </a:extLst>
          </p:cNvPr>
          <p:cNvSpPr>
            <a:spLocks noGrp="1"/>
          </p:cNvSpPr>
          <p:nvPr>
            <p:ph type="title"/>
          </p:nvPr>
        </p:nvSpPr>
        <p:spPr/>
        <p:txBody>
          <a:bodyPr/>
          <a:lstStyle/>
          <a:p>
            <a:r>
              <a:rPr lang="en-US" dirty="0">
                <a:solidFill>
                  <a:schemeClr val="tx1">
                    <a:lumMod val="50000"/>
                    <a:lumOff val="50000"/>
                  </a:schemeClr>
                </a:solidFill>
              </a:rPr>
              <a:t>Study Species</a:t>
            </a:r>
          </a:p>
        </p:txBody>
      </p:sp>
      <p:sp>
        <p:nvSpPr>
          <p:cNvPr id="5" name="TextBox 4">
            <a:extLst>
              <a:ext uri="{FF2B5EF4-FFF2-40B4-BE49-F238E27FC236}">
                <a16:creationId xmlns:a16="http://schemas.microsoft.com/office/drawing/2014/main" id="{37F42C49-FD8E-46A4-8C41-642CDBDFC884}"/>
              </a:ext>
            </a:extLst>
          </p:cNvPr>
          <p:cNvSpPr txBox="1"/>
          <p:nvPr/>
        </p:nvSpPr>
        <p:spPr>
          <a:xfrm>
            <a:off x="0" y="6511330"/>
            <a:ext cx="12192000" cy="338554"/>
          </a:xfrm>
          <a:prstGeom prst="rect">
            <a:avLst/>
          </a:prstGeom>
          <a:noFill/>
        </p:spPr>
        <p:txBody>
          <a:bodyPr wrap="square" rtlCol="0">
            <a:spAutoFit/>
          </a:bodyPr>
          <a:lstStyle/>
          <a:p>
            <a:r>
              <a:rPr lang="en-US" sz="800" dirty="0">
                <a:solidFill>
                  <a:schemeClr val="bg1">
                    <a:lumMod val="65000"/>
                  </a:schemeClr>
                </a:solidFill>
              </a:rPr>
              <a:t>Photos: Beavertail </a:t>
            </a:r>
            <a:r>
              <a:rPr lang="pl-PL" sz="800" dirty="0">
                <a:solidFill>
                  <a:schemeClr val="bg1">
                    <a:lumMod val="65000"/>
                  </a:schemeClr>
                </a:solidFill>
              </a:rPr>
              <a:t>By Jarek Tuszyński / CC-BY-SA-3.0, CC BY-SA 3.0, </a:t>
            </a:r>
            <a:r>
              <a:rPr lang="pl-PL" sz="800" dirty="0">
                <a:solidFill>
                  <a:schemeClr val="bg1">
                    <a:lumMod val="65000"/>
                  </a:schemeClr>
                </a:solidFill>
                <a:hlinkClick r:id="rId2">
                  <a:extLst>
                    <a:ext uri="{A12FA001-AC4F-418D-AE19-62706E023703}">
                      <ahyp:hlinkClr xmlns:ahyp="http://schemas.microsoft.com/office/drawing/2018/hyperlinkcolor" val="tx"/>
                    </a:ext>
                  </a:extLst>
                </a:hlinkClick>
              </a:rPr>
              <a:t>https://commons.wikimedia.org/w/index.php?curid=32296209</a:t>
            </a:r>
            <a:r>
              <a:rPr lang="en-US" sz="800" dirty="0">
                <a:solidFill>
                  <a:schemeClr val="bg1">
                    <a:lumMod val="65000"/>
                  </a:schemeClr>
                </a:solidFill>
              </a:rPr>
              <a:t>, Bakersfield cactus  https://www.fs.fed.us/wildflowers/Rare_Plants/profiles/TEP/opuntia_basilaris_treleasei/images/opuntia_basilaris_treleasei_lg.jpg, Buckhorn Cholla https://www.tripadvisor.com/LocationPhotoDirectLink-g45973-d12337276-i316774403-Gold_Butte_National_Monument-Mesquite_Nevada.html</a:t>
            </a:r>
          </a:p>
        </p:txBody>
      </p:sp>
      <p:grpSp>
        <p:nvGrpSpPr>
          <p:cNvPr id="9" name="Group 8">
            <a:extLst>
              <a:ext uri="{FF2B5EF4-FFF2-40B4-BE49-F238E27FC236}">
                <a16:creationId xmlns:a16="http://schemas.microsoft.com/office/drawing/2014/main" id="{1D5DAC41-0D21-4919-BF4F-43A0623515FF}"/>
              </a:ext>
            </a:extLst>
          </p:cNvPr>
          <p:cNvGrpSpPr/>
          <p:nvPr/>
        </p:nvGrpSpPr>
        <p:grpSpPr>
          <a:xfrm>
            <a:off x="243840" y="1985645"/>
            <a:ext cx="4064000" cy="3539014"/>
            <a:chOff x="314960" y="1725613"/>
            <a:chExt cx="4886612" cy="4091449"/>
          </a:xfrm>
        </p:grpSpPr>
        <p:pic>
          <p:nvPicPr>
            <p:cNvPr id="7" name="Picture 6">
              <a:extLst>
                <a:ext uri="{FF2B5EF4-FFF2-40B4-BE49-F238E27FC236}">
                  <a16:creationId xmlns:a16="http://schemas.microsoft.com/office/drawing/2014/main" id="{B3E2F0E9-F450-47FA-A439-1F08F66495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960" y="1725613"/>
              <a:ext cx="4886612" cy="3271203"/>
            </a:xfrm>
            <a:prstGeom prst="rect">
              <a:avLst/>
            </a:prstGeom>
          </p:spPr>
        </p:pic>
        <p:sp>
          <p:nvSpPr>
            <p:cNvPr id="8" name="TextBox 7">
              <a:extLst>
                <a:ext uri="{FF2B5EF4-FFF2-40B4-BE49-F238E27FC236}">
                  <a16:creationId xmlns:a16="http://schemas.microsoft.com/office/drawing/2014/main" id="{13DF0A71-80F3-4D37-A270-CFC6C812A1E2}"/>
                </a:ext>
              </a:extLst>
            </p:cNvPr>
            <p:cNvSpPr txBox="1"/>
            <p:nvPr/>
          </p:nvSpPr>
          <p:spPr>
            <a:xfrm>
              <a:off x="314960" y="5069840"/>
              <a:ext cx="3701136" cy="747222"/>
            </a:xfrm>
            <a:prstGeom prst="rect">
              <a:avLst/>
            </a:prstGeom>
            <a:noFill/>
          </p:spPr>
          <p:txBody>
            <a:bodyPr wrap="none" rtlCol="0">
              <a:spAutoFit/>
            </a:bodyPr>
            <a:lstStyle/>
            <a:p>
              <a:r>
                <a:rPr lang="en-US" i="1" dirty="0">
                  <a:solidFill>
                    <a:schemeClr val="tx1">
                      <a:lumMod val="50000"/>
                      <a:lumOff val="50000"/>
                    </a:schemeClr>
                  </a:solidFill>
                </a:rPr>
                <a:t>Opuntia </a:t>
              </a:r>
              <a:r>
                <a:rPr lang="en-US" i="1" dirty="0" err="1">
                  <a:solidFill>
                    <a:schemeClr val="tx1">
                      <a:lumMod val="50000"/>
                      <a:lumOff val="50000"/>
                    </a:schemeClr>
                  </a:solidFill>
                </a:rPr>
                <a:t>basilaris</a:t>
              </a:r>
              <a:r>
                <a:rPr lang="en-US" i="1" dirty="0">
                  <a:solidFill>
                    <a:schemeClr val="tx1">
                      <a:lumMod val="50000"/>
                      <a:lumOff val="50000"/>
                    </a:schemeClr>
                  </a:solidFill>
                </a:rPr>
                <a:t> </a:t>
              </a:r>
              <a:r>
                <a:rPr lang="en-US" dirty="0">
                  <a:solidFill>
                    <a:schemeClr val="tx1">
                      <a:lumMod val="50000"/>
                      <a:lumOff val="50000"/>
                    </a:schemeClr>
                  </a:solidFill>
                </a:rPr>
                <a:t>var. </a:t>
              </a:r>
              <a:r>
                <a:rPr lang="en-US" i="1" dirty="0" err="1">
                  <a:solidFill>
                    <a:schemeClr val="tx1">
                      <a:lumMod val="50000"/>
                      <a:lumOff val="50000"/>
                    </a:schemeClr>
                  </a:solidFill>
                </a:rPr>
                <a:t>basilaris</a:t>
              </a:r>
              <a:r>
                <a:rPr lang="en-US" dirty="0">
                  <a:solidFill>
                    <a:schemeClr val="tx1">
                      <a:lumMod val="50000"/>
                      <a:lumOff val="50000"/>
                    </a:schemeClr>
                  </a:solidFill>
                </a:rPr>
                <a:t>, </a:t>
              </a:r>
            </a:p>
            <a:p>
              <a:r>
                <a:rPr lang="en-US" dirty="0">
                  <a:solidFill>
                    <a:schemeClr val="tx1">
                      <a:lumMod val="50000"/>
                      <a:lumOff val="50000"/>
                    </a:schemeClr>
                  </a:solidFill>
                </a:rPr>
                <a:t>Beavertail</a:t>
              </a:r>
            </a:p>
          </p:txBody>
        </p:sp>
      </p:grpSp>
      <p:grpSp>
        <p:nvGrpSpPr>
          <p:cNvPr id="11" name="Group 10">
            <a:extLst>
              <a:ext uri="{FF2B5EF4-FFF2-40B4-BE49-F238E27FC236}">
                <a16:creationId xmlns:a16="http://schemas.microsoft.com/office/drawing/2014/main" id="{23414350-972D-4891-B7A7-4B75A299D20E}"/>
              </a:ext>
            </a:extLst>
          </p:cNvPr>
          <p:cNvGrpSpPr/>
          <p:nvPr/>
        </p:nvGrpSpPr>
        <p:grpSpPr>
          <a:xfrm>
            <a:off x="7782561" y="1985645"/>
            <a:ext cx="4122908" cy="4050600"/>
            <a:chOff x="7231380" y="1725613"/>
            <a:chExt cx="4534951" cy="4264437"/>
          </a:xfrm>
        </p:grpSpPr>
        <p:pic>
          <p:nvPicPr>
            <p:cNvPr id="1026" name="Picture 2" descr="https://www.fs.fed.us/wildflowers/Rare_Plants/profiles/TEP/opuntia_basilaris_treleasei/images/opuntia_basilaris_treleasei_lg.jpg">
              <a:extLst>
                <a:ext uri="{FF2B5EF4-FFF2-40B4-BE49-F238E27FC236}">
                  <a16:creationId xmlns:a16="http://schemas.microsoft.com/office/drawing/2014/main" id="{D11C9D9E-A183-43F4-9CB3-739EF6A2DEBE}"/>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colorTemperature colorTemp="5300"/>
                      </a14:imgEffect>
                      <a14:imgEffect>
                        <a14:saturation sat="112000"/>
                      </a14:imgEffect>
                      <a14:imgEffect>
                        <a14:brightnessContrast bright="9000"/>
                      </a14:imgEffect>
                    </a14:imgLayer>
                  </a14:imgProps>
                </a:ext>
                <a:ext uri="{28A0092B-C50C-407E-A947-70E740481C1C}">
                  <a14:useLocalDpi xmlns:a14="http://schemas.microsoft.com/office/drawing/2010/main" val="0"/>
                </a:ext>
              </a:extLst>
            </a:blip>
            <a:srcRect/>
            <a:stretch>
              <a:fillRect/>
            </a:stretch>
          </p:blipFill>
          <p:spPr bwMode="auto">
            <a:xfrm>
              <a:off x="7231380" y="1725613"/>
              <a:ext cx="4534951" cy="2988945"/>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93980737-F0C1-47D7-9DB9-EF0676415017}"/>
                </a:ext>
              </a:extLst>
            </p:cNvPr>
            <p:cNvSpPr txBox="1"/>
            <p:nvPr/>
          </p:nvSpPr>
          <p:spPr>
            <a:xfrm>
              <a:off x="7231380" y="4726354"/>
              <a:ext cx="3417448" cy="1263696"/>
            </a:xfrm>
            <a:prstGeom prst="rect">
              <a:avLst/>
            </a:prstGeom>
            <a:noFill/>
          </p:spPr>
          <p:txBody>
            <a:bodyPr wrap="none" rtlCol="0">
              <a:spAutoFit/>
            </a:bodyPr>
            <a:lstStyle/>
            <a:p>
              <a:r>
                <a:rPr lang="en-US" i="1" dirty="0">
                  <a:solidFill>
                    <a:schemeClr val="tx1">
                      <a:lumMod val="50000"/>
                      <a:lumOff val="50000"/>
                    </a:schemeClr>
                  </a:solidFill>
                </a:rPr>
                <a:t>Opuntia </a:t>
              </a:r>
              <a:r>
                <a:rPr lang="en-US" i="1" dirty="0" err="1">
                  <a:solidFill>
                    <a:schemeClr val="tx1">
                      <a:lumMod val="50000"/>
                      <a:lumOff val="50000"/>
                    </a:schemeClr>
                  </a:solidFill>
                </a:rPr>
                <a:t>basilaris</a:t>
              </a:r>
              <a:r>
                <a:rPr lang="en-US" i="1" dirty="0">
                  <a:solidFill>
                    <a:schemeClr val="tx1">
                      <a:lumMod val="50000"/>
                      <a:lumOff val="50000"/>
                    </a:schemeClr>
                  </a:solidFill>
                </a:rPr>
                <a:t> </a:t>
              </a:r>
              <a:r>
                <a:rPr lang="en-US" dirty="0">
                  <a:solidFill>
                    <a:schemeClr val="tx1">
                      <a:lumMod val="50000"/>
                      <a:lumOff val="50000"/>
                    </a:schemeClr>
                  </a:solidFill>
                </a:rPr>
                <a:t>var. </a:t>
              </a:r>
              <a:r>
                <a:rPr lang="en-US" i="1" dirty="0" err="1">
                  <a:solidFill>
                    <a:schemeClr val="tx1">
                      <a:lumMod val="50000"/>
                      <a:lumOff val="50000"/>
                    </a:schemeClr>
                  </a:solidFill>
                </a:rPr>
                <a:t>treleasei</a:t>
              </a:r>
              <a:r>
                <a:rPr lang="en-US" dirty="0">
                  <a:solidFill>
                    <a:schemeClr val="tx1">
                      <a:lumMod val="50000"/>
                      <a:lumOff val="50000"/>
                    </a:schemeClr>
                  </a:solidFill>
                </a:rPr>
                <a:t>, </a:t>
              </a:r>
            </a:p>
            <a:p>
              <a:r>
                <a:rPr lang="en-US" dirty="0">
                  <a:solidFill>
                    <a:schemeClr val="tx1">
                      <a:lumMod val="50000"/>
                      <a:lumOff val="50000"/>
                    </a:schemeClr>
                  </a:solidFill>
                </a:rPr>
                <a:t>Bakersfield Cactus</a:t>
              </a:r>
            </a:p>
            <a:p>
              <a:r>
                <a:rPr lang="en-US" dirty="0">
                  <a:solidFill>
                    <a:schemeClr val="tx1">
                      <a:lumMod val="50000"/>
                      <a:lumOff val="50000"/>
                    </a:schemeClr>
                  </a:solidFill>
                </a:rPr>
                <a:t>Endangered</a:t>
              </a:r>
            </a:p>
            <a:p>
              <a:endParaRPr lang="en-US" dirty="0"/>
            </a:p>
          </p:txBody>
        </p:sp>
      </p:grpSp>
      <p:grpSp>
        <p:nvGrpSpPr>
          <p:cNvPr id="13" name="Group 12">
            <a:extLst>
              <a:ext uri="{FF2B5EF4-FFF2-40B4-BE49-F238E27FC236}">
                <a16:creationId xmlns:a16="http://schemas.microsoft.com/office/drawing/2014/main" id="{86F947F2-9AD0-4D56-AB6E-4DA38A77F1F3}"/>
              </a:ext>
            </a:extLst>
          </p:cNvPr>
          <p:cNvGrpSpPr/>
          <p:nvPr/>
        </p:nvGrpSpPr>
        <p:grpSpPr>
          <a:xfrm>
            <a:off x="4680424" y="1690688"/>
            <a:ext cx="2831151" cy="4276020"/>
            <a:chOff x="4605969" y="1690688"/>
            <a:chExt cx="2831151" cy="4276020"/>
          </a:xfrm>
        </p:grpSpPr>
        <p:pic>
          <p:nvPicPr>
            <p:cNvPr id="1028" name="Picture 4" descr="Image result for buckhorn cholla">
              <a:extLst>
                <a:ext uri="{FF2B5EF4-FFF2-40B4-BE49-F238E27FC236}">
                  <a16:creationId xmlns:a16="http://schemas.microsoft.com/office/drawing/2014/main" id="{12817EB5-76C3-4592-A81D-B34502582FB7}"/>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05969" y="1690688"/>
              <a:ext cx="2675262" cy="3561739"/>
            </a:xfrm>
            <a:prstGeom prst="rect">
              <a:avLst/>
            </a:prstGeom>
            <a:noFill/>
            <a:extLst>
              <a:ext uri="{909E8E84-426E-40DD-AFC4-6F175D3DCCD1}">
                <a14:hiddenFill xmlns:a14="http://schemas.microsoft.com/office/drawing/2010/main">
                  <a:solidFill>
                    <a:srgbClr val="FFFFFF"/>
                  </a:solidFill>
                </a14:hiddenFill>
              </a:ext>
            </a:extLst>
          </p:spPr>
        </p:pic>
        <p:sp>
          <p:nvSpPr>
            <p:cNvPr id="12" name="TextBox 11">
              <a:extLst>
                <a:ext uri="{FF2B5EF4-FFF2-40B4-BE49-F238E27FC236}">
                  <a16:creationId xmlns:a16="http://schemas.microsoft.com/office/drawing/2014/main" id="{87B952CD-FDD6-4E7E-8763-86ACD43CAE2E}"/>
                </a:ext>
              </a:extLst>
            </p:cNvPr>
            <p:cNvSpPr txBox="1"/>
            <p:nvPr/>
          </p:nvSpPr>
          <p:spPr>
            <a:xfrm>
              <a:off x="4605969" y="5320377"/>
              <a:ext cx="2831151" cy="646331"/>
            </a:xfrm>
            <a:prstGeom prst="rect">
              <a:avLst/>
            </a:prstGeom>
            <a:noFill/>
          </p:spPr>
          <p:txBody>
            <a:bodyPr wrap="square" rtlCol="0">
              <a:spAutoFit/>
            </a:bodyPr>
            <a:lstStyle/>
            <a:p>
              <a:r>
                <a:rPr lang="en-US" i="1" dirty="0" err="1">
                  <a:solidFill>
                    <a:schemeClr val="tx1">
                      <a:lumMod val="50000"/>
                      <a:lumOff val="50000"/>
                    </a:schemeClr>
                  </a:solidFill>
                </a:rPr>
                <a:t>Cylindropuntia</a:t>
              </a:r>
              <a:r>
                <a:rPr lang="en-US" i="1" dirty="0">
                  <a:solidFill>
                    <a:schemeClr val="tx1">
                      <a:lumMod val="50000"/>
                      <a:lumOff val="50000"/>
                    </a:schemeClr>
                  </a:solidFill>
                </a:rPr>
                <a:t> </a:t>
              </a:r>
              <a:r>
                <a:rPr lang="en-US" i="1" dirty="0" err="1">
                  <a:solidFill>
                    <a:schemeClr val="tx1">
                      <a:lumMod val="50000"/>
                      <a:lumOff val="50000"/>
                    </a:schemeClr>
                  </a:solidFill>
                </a:rPr>
                <a:t>anthrocarpa</a:t>
              </a:r>
              <a:r>
                <a:rPr lang="en-US" i="1" dirty="0">
                  <a:solidFill>
                    <a:schemeClr val="tx1">
                      <a:lumMod val="50000"/>
                      <a:lumOff val="50000"/>
                    </a:schemeClr>
                  </a:solidFill>
                </a:rPr>
                <a:t>,</a:t>
              </a:r>
            </a:p>
            <a:p>
              <a:r>
                <a:rPr lang="en-US" dirty="0">
                  <a:solidFill>
                    <a:schemeClr val="tx1">
                      <a:lumMod val="50000"/>
                      <a:lumOff val="50000"/>
                    </a:schemeClr>
                  </a:solidFill>
                </a:rPr>
                <a:t>Buckhorn Cholla</a:t>
              </a:r>
            </a:p>
          </p:txBody>
        </p:sp>
      </p:grpSp>
    </p:spTree>
    <p:extLst>
      <p:ext uri="{BB962C8B-B14F-4D97-AF65-F5344CB8AC3E}">
        <p14:creationId xmlns:p14="http://schemas.microsoft.com/office/powerpoint/2010/main" val="13919366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B9D46-49BB-4ADA-B9AB-30FBBB45EF5C}"/>
              </a:ext>
            </a:extLst>
          </p:cNvPr>
          <p:cNvSpPr>
            <a:spLocks noGrp="1"/>
          </p:cNvSpPr>
          <p:nvPr>
            <p:ph type="title"/>
          </p:nvPr>
        </p:nvSpPr>
        <p:spPr/>
        <p:txBody>
          <a:bodyPr/>
          <a:lstStyle/>
          <a:p>
            <a:r>
              <a:rPr lang="en-US" dirty="0">
                <a:solidFill>
                  <a:schemeClr val="tx1">
                    <a:lumMod val="50000"/>
                    <a:lumOff val="50000"/>
                  </a:schemeClr>
                </a:solidFill>
              </a:rPr>
              <a:t>Study Sites</a:t>
            </a:r>
          </a:p>
        </p:txBody>
      </p:sp>
      <p:pic>
        <p:nvPicPr>
          <p:cNvPr id="2050" name="Picture 2" descr="Image result for wind wolves preserve">
            <a:extLst>
              <a:ext uri="{FF2B5EF4-FFF2-40B4-BE49-F238E27FC236}">
                <a16:creationId xmlns:a16="http://schemas.microsoft.com/office/drawing/2014/main" id="{7064FFB8-BE07-4CB6-B3B4-809F1719D4C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11904"/>
          <a:stretch/>
        </p:blipFill>
        <p:spPr bwMode="auto">
          <a:xfrm>
            <a:off x="6179962" y="1579641"/>
            <a:ext cx="5873809" cy="39433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45FBE1D-B70D-4220-B3BF-B19D91382554}"/>
              </a:ext>
            </a:extLst>
          </p:cNvPr>
          <p:cNvSpPr txBox="1"/>
          <p:nvPr/>
        </p:nvSpPr>
        <p:spPr>
          <a:xfrm>
            <a:off x="10160" y="6604000"/>
            <a:ext cx="8188960" cy="246221"/>
          </a:xfrm>
          <a:prstGeom prst="rect">
            <a:avLst/>
          </a:prstGeom>
          <a:noFill/>
        </p:spPr>
        <p:txBody>
          <a:bodyPr wrap="square" rtlCol="0">
            <a:spAutoFit/>
          </a:bodyPr>
          <a:lstStyle/>
          <a:p>
            <a:r>
              <a:rPr lang="en-US" sz="1000" dirty="0">
                <a:solidFill>
                  <a:schemeClr val="bg1">
                    <a:lumMod val="85000"/>
                  </a:schemeClr>
                </a:solidFill>
              </a:rPr>
              <a:t>http://www.paradise-fall.com/html/Wind+Wolves+Preserve</a:t>
            </a:r>
          </a:p>
        </p:txBody>
      </p:sp>
      <p:pic>
        <p:nvPicPr>
          <p:cNvPr id="2052" name="Picture 4" descr="Image result for sweeney granite mountains desert research center">
            <a:extLst>
              <a:ext uri="{FF2B5EF4-FFF2-40B4-BE49-F238E27FC236}">
                <a16:creationId xmlns:a16="http://schemas.microsoft.com/office/drawing/2014/main" id="{76354FF5-9FA2-4E6F-86EF-E594ED4D131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5606" y="1579639"/>
            <a:ext cx="5904230" cy="393615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802C319F-28D7-41E4-894E-52F680FB5DE8}"/>
              </a:ext>
            </a:extLst>
          </p:cNvPr>
          <p:cNvSpPr txBox="1"/>
          <p:nvPr/>
        </p:nvSpPr>
        <p:spPr>
          <a:xfrm>
            <a:off x="125606" y="5522991"/>
            <a:ext cx="5873808" cy="646331"/>
          </a:xfrm>
          <a:prstGeom prst="rect">
            <a:avLst/>
          </a:prstGeom>
          <a:noFill/>
        </p:spPr>
        <p:txBody>
          <a:bodyPr wrap="square" rtlCol="0">
            <a:spAutoFit/>
          </a:bodyPr>
          <a:lstStyle/>
          <a:p>
            <a:r>
              <a:rPr lang="en-US" i="1" dirty="0">
                <a:solidFill>
                  <a:schemeClr val="bg1">
                    <a:lumMod val="75000"/>
                  </a:schemeClr>
                </a:solidFill>
              </a:rPr>
              <a:t>Sweeny Granite Desert Research Center:</a:t>
            </a:r>
          </a:p>
          <a:p>
            <a:r>
              <a:rPr lang="en-US" i="1" dirty="0">
                <a:solidFill>
                  <a:schemeClr val="bg1">
                    <a:lumMod val="75000"/>
                  </a:schemeClr>
                </a:solidFill>
              </a:rPr>
              <a:t>O. </a:t>
            </a:r>
            <a:r>
              <a:rPr lang="en-US" i="1" dirty="0" err="1">
                <a:solidFill>
                  <a:schemeClr val="bg1">
                    <a:lumMod val="75000"/>
                  </a:schemeClr>
                </a:solidFill>
              </a:rPr>
              <a:t>basilaris</a:t>
            </a:r>
            <a:r>
              <a:rPr lang="en-US" i="1" dirty="0">
                <a:solidFill>
                  <a:schemeClr val="bg1">
                    <a:lumMod val="75000"/>
                  </a:schemeClr>
                </a:solidFill>
              </a:rPr>
              <a:t> var. </a:t>
            </a:r>
            <a:r>
              <a:rPr lang="en-US" i="1" dirty="0" err="1">
                <a:solidFill>
                  <a:schemeClr val="bg1">
                    <a:lumMod val="75000"/>
                  </a:schemeClr>
                </a:solidFill>
              </a:rPr>
              <a:t>basilaris</a:t>
            </a:r>
            <a:r>
              <a:rPr lang="en-US" i="1" dirty="0">
                <a:solidFill>
                  <a:schemeClr val="bg1">
                    <a:lumMod val="75000"/>
                  </a:schemeClr>
                </a:solidFill>
              </a:rPr>
              <a:t> &amp; </a:t>
            </a:r>
            <a:r>
              <a:rPr lang="en-US" i="1" dirty="0" err="1">
                <a:solidFill>
                  <a:schemeClr val="bg1">
                    <a:lumMod val="75000"/>
                  </a:schemeClr>
                </a:solidFill>
              </a:rPr>
              <a:t>Cylindropuntia</a:t>
            </a:r>
            <a:r>
              <a:rPr lang="en-US" i="1" dirty="0">
                <a:solidFill>
                  <a:schemeClr val="bg1">
                    <a:lumMod val="75000"/>
                  </a:schemeClr>
                </a:solidFill>
              </a:rPr>
              <a:t> </a:t>
            </a:r>
            <a:r>
              <a:rPr lang="en-US" i="1" dirty="0" err="1">
                <a:solidFill>
                  <a:schemeClr val="bg1">
                    <a:lumMod val="75000"/>
                  </a:schemeClr>
                </a:solidFill>
              </a:rPr>
              <a:t>anthrocarpa</a:t>
            </a:r>
            <a:endParaRPr lang="en-US" i="1" dirty="0">
              <a:solidFill>
                <a:schemeClr val="bg1">
                  <a:lumMod val="75000"/>
                </a:schemeClr>
              </a:solidFill>
            </a:endParaRPr>
          </a:p>
        </p:txBody>
      </p:sp>
      <p:sp>
        <p:nvSpPr>
          <p:cNvPr id="10" name="TextBox 9">
            <a:extLst>
              <a:ext uri="{FF2B5EF4-FFF2-40B4-BE49-F238E27FC236}">
                <a16:creationId xmlns:a16="http://schemas.microsoft.com/office/drawing/2014/main" id="{2D3BC3C3-581A-4992-A934-FE16B472541F}"/>
              </a:ext>
            </a:extLst>
          </p:cNvPr>
          <p:cNvSpPr txBox="1"/>
          <p:nvPr/>
        </p:nvSpPr>
        <p:spPr>
          <a:xfrm>
            <a:off x="6096000" y="5501583"/>
            <a:ext cx="5873808" cy="646331"/>
          </a:xfrm>
          <a:prstGeom prst="rect">
            <a:avLst/>
          </a:prstGeom>
          <a:noFill/>
        </p:spPr>
        <p:txBody>
          <a:bodyPr wrap="square" rtlCol="0">
            <a:spAutoFit/>
          </a:bodyPr>
          <a:lstStyle/>
          <a:p>
            <a:r>
              <a:rPr lang="en-US" i="1" dirty="0">
                <a:solidFill>
                  <a:schemeClr val="bg1">
                    <a:lumMod val="75000"/>
                  </a:schemeClr>
                </a:solidFill>
              </a:rPr>
              <a:t>Wind Wolves Preserve</a:t>
            </a:r>
          </a:p>
          <a:p>
            <a:r>
              <a:rPr lang="en-US" i="1" dirty="0">
                <a:solidFill>
                  <a:schemeClr val="bg1">
                    <a:lumMod val="75000"/>
                  </a:schemeClr>
                </a:solidFill>
              </a:rPr>
              <a:t>O. </a:t>
            </a:r>
            <a:r>
              <a:rPr lang="en-US" i="1" dirty="0" err="1">
                <a:solidFill>
                  <a:schemeClr val="bg1">
                    <a:lumMod val="75000"/>
                  </a:schemeClr>
                </a:solidFill>
              </a:rPr>
              <a:t>basilaris</a:t>
            </a:r>
            <a:r>
              <a:rPr lang="en-US" i="1" dirty="0">
                <a:solidFill>
                  <a:schemeClr val="bg1">
                    <a:lumMod val="75000"/>
                  </a:schemeClr>
                </a:solidFill>
              </a:rPr>
              <a:t> var. </a:t>
            </a:r>
            <a:r>
              <a:rPr lang="en-US" i="1" dirty="0" err="1">
                <a:solidFill>
                  <a:schemeClr val="bg1">
                    <a:lumMod val="75000"/>
                  </a:schemeClr>
                </a:solidFill>
              </a:rPr>
              <a:t>treleasei</a:t>
            </a:r>
            <a:endParaRPr lang="en-US" i="1" dirty="0">
              <a:solidFill>
                <a:schemeClr val="bg1">
                  <a:lumMod val="75000"/>
                </a:schemeClr>
              </a:solidFill>
            </a:endParaRPr>
          </a:p>
        </p:txBody>
      </p:sp>
    </p:spTree>
    <p:extLst>
      <p:ext uri="{BB962C8B-B14F-4D97-AF65-F5344CB8AC3E}">
        <p14:creationId xmlns:p14="http://schemas.microsoft.com/office/powerpoint/2010/main" val="39715005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9EA612-6CC6-43EF-B7B0-A5EA7BA3619F}"/>
              </a:ext>
            </a:extLst>
          </p:cNvPr>
          <p:cNvSpPr>
            <a:spLocks noGrp="1"/>
          </p:cNvSpPr>
          <p:nvPr>
            <p:ph type="title"/>
          </p:nvPr>
        </p:nvSpPr>
        <p:spPr/>
        <p:txBody>
          <a:bodyPr/>
          <a:lstStyle/>
          <a:p>
            <a:r>
              <a:rPr lang="en-US" dirty="0">
                <a:solidFill>
                  <a:schemeClr val="tx1">
                    <a:lumMod val="50000"/>
                    <a:lumOff val="50000"/>
                  </a:schemeClr>
                </a:solidFill>
              </a:rPr>
              <a:t>Methods: Site Metrics</a:t>
            </a:r>
          </a:p>
        </p:txBody>
      </p:sp>
      <p:sp>
        <p:nvSpPr>
          <p:cNvPr id="3" name="Content Placeholder 2">
            <a:extLst>
              <a:ext uri="{FF2B5EF4-FFF2-40B4-BE49-F238E27FC236}">
                <a16:creationId xmlns:a16="http://schemas.microsoft.com/office/drawing/2014/main" id="{E8AF80A0-82F9-4372-83E1-52BB1732202F}"/>
              </a:ext>
            </a:extLst>
          </p:cNvPr>
          <p:cNvSpPr>
            <a:spLocks noGrp="1"/>
          </p:cNvSpPr>
          <p:nvPr>
            <p:ph idx="1"/>
          </p:nvPr>
        </p:nvSpPr>
        <p:spPr>
          <a:xfrm>
            <a:off x="838200" y="1825625"/>
            <a:ext cx="5727700" cy="4351338"/>
          </a:xfrm>
        </p:spPr>
        <p:txBody>
          <a:bodyPr>
            <a:normAutofit fontScale="92500" lnSpcReduction="10000"/>
          </a:bodyPr>
          <a:lstStyle/>
          <a:p>
            <a:r>
              <a:rPr lang="en-US" dirty="0">
                <a:solidFill>
                  <a:schemeClr val="tx1">
                    <a:lumMod val="50000"/>
                    <a:lumOff val="50000"/>
                  </a:schemeClr>
                </a:solidFill>
              </a:rPr>
              <a:t>Cactus density/diversity</a:t>
            </a:r>
          </a:p>
          <a:p>
            <a:pPr lvl="1"/>
            <a:r>
              <a:rPr lang="en-US" dirty="0">
                <a:solidFill>
                  <a:schemeClr val="tx1">
                    <a:lumMod val="50000"/>
                    <a:lumOff val="50000"/>
                  </a:schemeClr>
                </a:solidFill>
              </a:rPr>
              <a:t>Transects: 100m each, every 5m, 10m apart, 6 replicates</a:t>
            </a:r>
          </a:p>
          <a:p>
            <a:r>
              <a:rPr lang="en-US" dirty="0">
                <a:solidFill>
                  <a:schemeClr val="tx1">
                    <a:lumMod val="50000"/>
                    <a:lumOff val="50000"/>
                  </a:schemeClr>
                </a:solidFill>
              </a:rPr>
              <a:t>Bird density/diversity</a:t>
            </a:r>
          </a:p>
          <a:p>
            <a:pPr lvl="1"/>
            <a:r>
              <a:rPr lang="en-US" dirty="0">
                <a:solidFill>
                  <a:schemeClr val="tx1">
                    <a:lumMod val="50000"/>
                    <a:lumOff val="50000"/>
                  </a:schemeClr>
                </a:solidFill>
              </a:rPr>
              <a:t>1km transects</a:t>
            </a:r>
          </a:p>
          <a:p>
            <a:pPr lvl="1"/>
            <a:r>
              <a:rPr lang="en-US" dirty="0">
                <a:solidFill>
                  <a:schemeClr val="tx1">
                    <a:lumMod val="50000"/>
                    <a:lumOff val="50000"/>
                  </a:schemeClr>
                </a:solidFill>
              </a:rPr>
              <a:t>Every 7 days</a:t>
            </a:r>
          </a:p>
          <a:p>
            <a:pPr lvl="1"/>
            <a:r>
              <a:rPr lang="en-US" dirty="0">
                <a:solidFill>
                  <a:schemeClr val="tx1">
                    <a:lumMod val="50000"/>
                    <a:lumOff val="50000"/>
                  </a:schemeClr>
                </a:solidFill>
              </a:rPr>
              <a:t>All birds seen or heard</a:t>
            </a:r>
          </a:p>
          <a:p>
            <a:pPr lvl="1"/>
            <a:endParaRPr lang="en-US" dirty="0">
              <a:solidFill>
                <a:schemeClr val="tx1">
                  <a:lumMod val="50000"/>
                  <a:lumOff val="50000"/>
                </a:schemeClr>
              </a:solidFill>
            </a:endParaRPr>
          </a:p>
          <a:p>
            <a:r>
              <a:rPr lang="en-US" dirty="0">
                <a:solidFill>
                  <a:schemeClr val="tx1">
                    <a:lumMod val="50000"/>
                    <a:lumOff val="50000"/>
                  </a:schemeClr>
                </a:solidFill>
              </a:rPr>
              <a:t>Cactus metrics</a:t>
            </a:r>
          </a:p>
          <a:p>
            <a:pPr lvl="1"/>
            <a:r>
              <a:rPr lang="en-US" dirty="0">
                <a:solidFill>
                  <a:schemeClr val="tx1">
                    <a:lumMod val="50000"/>
                    <a:lumOff val="50000"/>
                  </a:schemeClr>
                </a:solidFill>
              </a:rPr>
              <a:t>100 individuals of each species</a:t>
            </a:r>
          </a:p>
          <a:p>
            <a:pPr lvl="1"/>
            <a:r>
              <a:rPr lang="en-US" dirty="0">
                <a:solidFill>
                  <a:schemeClr val="tx1">
                    <a:lumMod val="50000"/>
                    <a:lumOff val="50000"/>
                  </a:schemeClr>
                </a:solidFill>
              </a:rPr>
              <a:t>Branching</a:t>
            </a:r>
          </a:p>
          <a:p>
            <a:pPr lvl="1"/>
            <a:r>
              <a:rPr lang="en-US" dirty="0">
                <a:solidFill>
                  <a:schemeClr val="tx1">
                    <a:lumMod val="50000"/>
                    <a:lumOff val="50000"/>
                  </a:schemeClr>
                </a:solidFill>
              </a:rPr>
              <a:t>X, Y, Z</a:t>
            </a:r>
          </a:p>
          <a:p>
            <a:pPr lvl="1"/>
            <a:endParaRPr lang="en-US" dirty="0"/>
          </a:p>
          <a:p>
            <a:endParaRPr lang="en-US" dirty="0"/>
          </a:p>
        </p:txBody>
      </p:sp>
      <p:cxnSp>
        <p:nvCxnSpPr>
          <p:cNvPr id="5" name="Straight Connector 4">
            <a:extLst>
              <a:ext uri="{FF2B5EF4-FFF2-40B4-BE49-F238E27FC236}">
                <a16:creationId xmlns:a16="http://schemas.microsoft.com/office/drawing/2014/main" id="{3C902EAB-7095-4E25-98C4-435CCECF015C}"/>
              </a:ext>
            </a:extLst>
          </p:cNvPr>
          <p:cNvCxnSpPr/>
          <p:nvPr/>
        </p:nvCxnSpPr>
        <p:spPr>
          <a:xfrm>
            <a:off x="6883400" y="6057900"/>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DFF32D7E-C215-4710-A0A7-C07B7948E070}"/>
              </a:ext>
            </a:extLst>
          </p:cNvPr>
          <p:cNvCxnSpPr/>
          <p:nvPr/>
        </p:nvCxnSpPr>
        <p:spPr>
          <a:xfrm>
            <a:off x="6896100" y="1812926"/>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29160B7-A1C2-4EC6-B5F2-B241AD0D9639}"/>
              </a:ext>
            </a:extLst>
          </p:cNvPr>
          <p:cNvCxnSpPr/>
          <p:nvPr/>
        </p:nvCxnSpPr>
        <p:spPr>
          <a:xfrm>
            <a:off x="6883400" y="2616200"/>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D6F1D7A-B29A-48DE-A687-206B1015FE4F}"/>
              </a:ext>
            </a:extLst>
          </p:cNvPr>
          <p:cNvCxnSpPr/>
          <p:nvPr/>
        </p:nvCxnSpPr>
        <p:spPr>
          <a:xfrm>
            <a:off x="6883400" y="3429000"/>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A0B483F-FDD5-4EFD-9F64-6E237E02AE80}"/>
              </a:ext>
            </a:extLst>
          </p:cNvPr>
          <p:cNvCxnSpPr/>
          <p:nvPr/>
        </p:nvCxnSpPr>
        <p:spPr>
          <a:xfrm>
            <a:off x="6883400" y="4330700"/>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88CDFE8C-3C93-40B4-8A81-B2D0A4B4B1E9}"/>
              </a:ext>
            </a:extLst>
          </p:cNvPr>
          <p:cNvCxnSpPr/>
          <p:nvPr/>
        </p:nvCxnSpPr>
        <p:spPr>
          <a:xfrm>
            <a:off x="6883400" y="5257800"/>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sp>
        <p:nvSpPr>
          <p:cNvPr id="21" name="Left Bracket 20">
            <a:extLst>
              <a:ext uri="{FF2B5EF4-FFF2-40B4-BE49-F238E27FC236}">
                <a16:creationId xmlns:a16="http://schemas.microsoft.com/office/drawing/2014/main" id="{6E32F50F-1BDA-4CDE-927B-4958AD6526FB}"/>
              </a:ext>
            </a:extLst>
          </p:cNvPr>
          <p:cNvSpPr/>
          <p:nvPr/>
        </p:nvSpPr>
        <p:spPr>
          <a:xfrm>
            <a:off x="6388100" y="1812925"/>
            <a:ext cx="336550" cy="777874"/>
          </a:xfrm>
          <a:prstGeom prst="leftBracket">
            <a:avLst/>
          </a:prstGeom>
          <a:ln w="25400">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2" name="Left Bracket 21">
            <a:extLst>
              <a:ext uri="{FF2B5EF4-FFF2-40B4-BE49-F238E27FC236}">
                <a16:creationId xmlns:a16="http://schemas.microsoft.com/office/drawing/2014/main" id="{D89583FE-60CA-40A8-90EC-8B457666B994}"/>
              </a:ext>
            </a:extLst>
          </p:cNvPr>
          <p:cNvSpPr/>
          <p:nvPr/>
        </p:nvSpPr>
        <p:spPr>
          <a:xfrm rot="5400000">
            <a:off x="8877300" y="-723900"/>
            <a:ext cx="342899" cy="4305300"/>
          </a:xfrm>
          <a:prstGeom prst="leftBracket">
            <a:avLst/>
          </a:prstGeom>
          <a:ln w="25400">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4" name="TextBox 23">
            <a:extLst>
              <a:ext uri="{FF2B5EF4-FFF2-40B4-BE49-F238E27FC236}">
                <a16:creationId xmlns:a16="http://schemas.microsoft.com/office/drawing/2014/main" id="{ED131C5F-5C06-48F7-88F6-A5D05F78FD69}"/>
              </a:ext>
            </a:extLst>
          </p:cNvPr>
          <p:cNvSpPr txBox="1"/>
          <p:nvPr/>
        </p:nvSpPr>
        <p:spPr>
          <a:xfrm>
            <a:off x="8712200" y="843240"/>
            <a:ext cx="1397000" cy="369332"/>
          </a:xfrm>
          <a:prstGeom prst="rect">
            <a:avLst/>
          </a:prstGeom>
          <a:noFill/>
        </p:spPr>
        <p:txBody>
          <a:bodyPr wrap="square" rtlCol="0">
            <a:spAutoFit/>
          </a:bodyPr>
          <a:lstStyle/>
          <a:p>
            <a:r>
              <a:rPr lang="en-US" dirty="0"/>
              <a:t>100m</a:t>
            </a:r>
          </a:p>
        </p:txBody>
      </p:sp>
      <p:sp>
        <p:nvSpPr>
          <p:cNvPr id="25" name="TextBox 24">
            <a:extLst>
              <a:ext uri="{FF2B5EF4-FFF2-40B4-BE49-F238E27FC236}">
                <a16:creationId xmlns:a16="http://schemas.microsoft.com/office/drawing/2014/main" id="{BAF1C113-C27A-40B6-B167-45FE745F6011}"/>
              </a:ext>
            </a:extLst>
          </p:cNvPr>
          <p:cNvSpPr txBox="1"/>
          <p:nvPr/>
        </p:nvSpPr>
        <p:spPr>
          <a:xfrm rot="16200000">
            <a:off x="5518150" y="1640959"/>
            <a:ext cx="1397000" cy="369332"/>
          </a:xfrm>
          <a:prstGeom prst="rect">
            <a:avLst/>
          </a:prstGeom>
          <a:noFill/>
        </p:spPr>
        <p:txBody>
          <a:bodyPr wrap="square" rtlCol="0">
            <a:spAutoFit/>
          </a:bodyPr>
          <a:lstStyle/>
          <a:p>
            <a:r>
              <a:rPr lang="en-US" dirty="0"/>
              <a:t>10m</a:t>
            </a:r>
          </a:p>
        </p:txBody>
      </p:sp>
      <p:cxnSp>
        <p:nvCxnSpPr>
          <p:cNvPr id="27" name="Straight Connector 26">
            <a:extLst>
              <a:ext uri="{FF2B5EF4-FFF2-40B4-BE49-F238E27FC236}">
                <a16:creationId xmlns:a16="http://schemas.microsoft.com/office/drawing/2014/main" id="{3415755C-870E-413E-A23A-61A4F68401AC}"/>
              </a:ext>
            </a:extLst>
          </p:cNvPr>
          <p:cNvCxnSpPr/>
          <p:nvPr/>
        </p:nvCxnSpPr>
        <p:spPr>
          <a:xfrm>
            <a:off x="7175500"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B52BC467-35B6-4E8E-A695-778D8D40508E}"/>
              </a:ext>
            </a:extLst>
          </p:cNvPr>
          <p:cNvCxnSpPr/>
          <p:nvPr/>
        </p:nvCxnSpPr>
        <p:spPr>
          <a:xfrm>
            <a:off x="6951979"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D083D097-5EA4-4295-89FE-10B1AED3CDDA}"/>
              </a:ext>
            </a:extLst>
          </p:cNvPr>
          <p:cNvCxnSpPr/>
          <p:nvPr/>
        </p:nvCxnSpPr>
        <p:spPr>
          <a:xfrm>
            <a:off x="7409180"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2DF8428-D4B1-4C1D-A601-5D17D308760D}"/>
              </a:ext>
            </a:extLst>
          </p:cNvPr>
          <p:cNvCxnSpPr/>
          <p:nvPr/>
        </p:nvCxnSpPr>
        <p:spPr>
          <a:xfrm>
            <a:off x="7627620"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078A3020-3C8A-4671-9FD3-0A4A07B412F8}"/>
              </a:ext>
            </a:extLst>
          </p:cNvPr>
          <p:cNvCxnSpPr/>
          <p:nvPr/>
        </p:nvCxnSpPr>
        <p:spPr>
          <a:xfrm>
            <a:off x="7851140"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0957924C-F669-4470-926F-208C3E05887B}"/>
              </a:ext>
            </a:extLst>
          </p:cNvPr>
          <p:cNvCxnSpPr/>
          <p:nvPr/>
        </p:nvCxnSpPr>
        <p:spPr>
          <a:xfrm>
            <a:off x="8074660"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4099E0D1-DEF2-4470-99EB-124C766478A2}"/>
              </a:ext>
            </a:extLst>
          </p:cNvPr>
          <p:cNvCxnSpPr/>
          <p:nvPr/>
        </p:nvCxnSpPr>
        <p:spPr>
          <a:xfrm>
            <a:off x="8277860" y="1677989"/>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13D064B9-4EB7-4513-83AA-0A39A8C44275}"/>
              </a:ext>
            </a:extLst>
          </p:cNvPr>
          <p:cNvCxnSpPr/>
          <p:nvPr/>
        </p:nvCxnSpPr>
        <p:spPr>
          <a:xfrm>
            <a:off x="8481060"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0C5C5EA9-44CE-4FC1-BAEE-CA3291629C86}"/>
              </a:ext>
            </a:extLst>
          </p:cNvPr>
          <p:cNvCxnSpPr/>
          <p:nvPr/>
        </p:nvCxnSpPr>
        <p:spPr>
          <a:xfrm>
            <a:off x="8940800" y="1665289"/>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F4A576C3-D83C-4E96-95B7-3113256D121A}"/>
              </a:ext>
            </a:extLst>
          </p:cNvPr>
          <p:cNvCxnSpPr/>
          <p:nvPr/>
        </p:nvCxnSpPr>
        <p:spPr>
          <a:xfrm>
            <a:off x="8712200" y="16486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7D511DD-2EE3-47AF-ACD4-C002CB96FC23}"/>
              </a:ext>
            </a:extLst>
          </p:cNvPr>
          <p:cNvCxnSpPr/>
          <p:nvPr/>
        </p:nvCxnSpPr>
        <p:spPr>
          <a:xfrm>
            <a:off x="9387840" y="16486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AA985EFB-806F-4171-972B-E76CF7D52857}"/>
              </a:ext>
            </a:extLst>
          </p:cNvPr>
          <p:cNvCxnSpPr/>
          <p:nvPr/>
        </p:nvCxnSpPr>
        <p:spPr>
          <a:xfrm>
            <a:off x="10949940" y="1639889"/>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1897F02C-C6A6-42F4-AFB0-77C5C34356EE}"/>
              </a:ext>
            </a:extLst>
          </p:cNvPr>
          <p:cNvCxnSpPr/>
          <p:nvPr/>
        </p:nvCxnSpPr>
        <p:spPr>
          <a:xfrm>
            <a:off x="9171940"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9803FEE1-4073-4285-8928-8EC92AD1F67C}"/>
              </a:ext>
            </a:extLst>
          </p:cNvPr>
          <p:cNvCxnSpPr/>
          <p:nvPr/>
        </p:nvCxnSpPr>
        <p:spPr>
          <a:xfrm>
            <a:off x="9596120" y="16486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A5951D20-2FE1-4DD1-81CB-802042DE23AB}"/>
              </a:ext>
            </a:extLst>
          </p:cNvPr>
          <p:cNvCxnSpPr/>
          <p:nvPr/>
        </p:nvCxnSpPr>
        <p:spPr>
          <a:xfrm>
            <a:off x="9824720"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F039288-64A9-4947-BE03-501078672258}"/>
              </a:ext>
            </a:extLst>
          </p:cNvPr>
          <p:cNvCxnSpPr/>
          <p:nvPr/>
        </p:nvCxnSpPr>
        <p:spPr>
          <a:xfrm>
            <a:off x="10030460" y="16486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E280D727-DB77-4C03-B49A-C23DC598F421}"/>
              </a:ext>
            </a:extLst>
          </p:cNvPr>
          <p:cNvCxnSpPr/>
          <p:nvPr/>
        </p:nvCxnSpPr>
        <p:spPr>
          <a:xfrm>
            <a:off x="10253980" y="16613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57A78EB4-A1D6-4E7A-8DEE-D0D27C681F95}"/>
              </a:ext>
            </a:extLst>
          </p:cNvPr>
          <p:cNvCxnSpPr/>
          <p:nvPr/>
        </p:nvCxnSpPr>
        <p:spPr>
          <a:xfrm>
            <a:off x="10477500" y="1665289"/>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FD276DB-7DEB-42E2-9B28-A586BDA853F0}"/>
              </a:ext>
            </a:extLst>
          </p:cNvPr>
          <p:cNvCxnSpPr/>
          <p:nvPr/>
        </p:nvCxnSpPr>
        <p:spPr>
          <a:xfrm>
            <a:off x="10718800" y="164862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CFE32E24-C909-4B10-8C22-E53E3F2EB79A}"/>
              </a:ext>
            </a:extLst>
          </p:cNvPr>
          <p:cNvCxnSpPr/>
          <p:nvPr/>
        </p:nvCxnSpPr>
        <p:spPr>
          <a:xfrm>
            <a:off x="11163300" y="1639889"/>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47" name="Left Bracket 46">
            <a:extLst>
              <a:ext uri="{FF2B5EF4-FFF2-40B4-BE49-F238E27FC236}">
                <a16:creationId xmlns:a16="http://schemas.microsoft.com/office/drawing/2014/main" id="{04AC7715-83F9-49A7-B40C-D0075EBE043F}"/>
              </a:ext>
            </a:extLst>
          </p:cNvPr>
          <p:cNvSpPr/>
          <p:nvPr/>
        </p:nvSpPr>
        <p:spPr>
          <a:xfrm rot="5400000" flipH="1">
            <a:off x="6969833" y="1997993"/>
            <a:ext cx="173509" cy="209215"/>
          </a:xfrm>
          <a:prstGeom prst="leftBracket">
            <a:avLst/>
          </a:prstGeom>
          <a:ln w="25400">
            <a:solidFill>
              <a:schemeClr val="bg2">
                <a:lumMod val="50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8" name="TextBox 47">
            <a:extLst>
              <a:ext uri="{FF2B5EF4-FFF2-40B4-BE49-F238E27FC236}">
                <a16:creationId xmlns:a16="http://schemas.microsoft.com/office/drawing/2014/main" id="{716CA796-A3E4-46F2-99A9-FA93C617C0BD}"/>
              </a:ext>
            </a:extLst>
          </p:cNvPr>
          <p:cNvSpPr txBox="1"/>
          <p:nvPr/>
        </p:nvSpPr>
        <p:spPr>
          <a:xfrm>
            <a:off x="6839208" y="2143685"/>
            <a:ext cx="1397000" cy="369332"/>
          </a:xfrm>
          <a:prstGeom prst="rect">
            <a:avLst/>
          </a:prstGeom>
          <a:noFill/>
        </p:spPr>
        <p:txBody>
          <a:bodyPr wrap="square" rtlCol="0">
            <a:spAutoFit/>
          </a:bodyPr>
          <a:lstStyle/>
          <a:p>
            <a:r>
              <a:rPr lang="en-US" dirty="0"/>
              <a:t>5m</a:t>
            </a:r>
          </a:p>
        </p:txBody>
      </p:sp>
      <p:cxnSp>
        <p:nvCxnSpPr>
          <p:cNvPr id="49" name="Straight Connector 48">
            <a:extLst>
              <a:ext uri="{FF2B5EF4-FFF2-40B4-BE49-F238E27FC236}">
                <a16:creationId xmlns:a16="http://schemas.microsoft.com/office/drawing/2014/main" id="{10770E21-BB79-4446-BA4F-5AC1D6D948D5}"/>
              </a:ext>
            </a:extLst>
          </p:cNvPr>
          <p:cNvCxnSpPr/>
          <p:nvPr/>
        </p:nvCxnSpPr>
        <p:spPr>
          <a:xfrm>
            <a:off x="6894496" y="2619844"/>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6094812E-6601-4574-B987-6A9E4DA77C70}"/>
              </a:ext>
            </a:extLst>
          </p:cNvPr>
          <p:cNvCxnSpPr/>
          <p:nvPr/>
        </p:nvCxnSpPr>
        <p:spPr>
          <a:xfrm>
            <a:off x="7173896"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C0A14C52-6B6C-431A-B94E-711A4D881EE7}"/>
              </a:ext>
            </a:extLst>
          </p:cNvPr>
          <p:cNvCxnSpPr/>
          <p:nvPr/>
        </p:nvCxnSpPr>
        <p:spPr>
          <a:xfrm>
            <a:off x="6950375"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FC3C54EC-7CC3-4A26-9F7E-F1F8D9E97B25}"/>
              </a:ext>
            </a:extLst>
          </p:cNvPr>
          <p:cNvCxnSpPr/>
          <p:nvPr/>
        </p:nvCxnSpPr>
        <p:spPr>
          <a:xfrm>
            <a:off x="7407576"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053C40CF-FD22-48BD-80BA-9F6DCB46E5A3}"/>
              </a:ext>
            </a:extLst>
          </p:cNvPr>
          <p:cNvCxnSpPr/>
          <p:nvPr/>
        </p:nvCxnSpPr>
        <p:spPr>
          <a:xfrm>
            <a:off x="7626016"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C7321CB8-5FA0-472D-BF78-F54E159A4332}"/>
              </a:ext>
            </a:extLst>
          </p:cNvPr>
          <p:cNvCxnSpPr/>
          <p:nvPr/>
        </p:nvCxnSpPr>
        <p:spPr>
          <a:xfrm>
            <a:off x="7849536"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725023A6-B740-48BF-BAF3-7B804DEEE864}"/>
              </a:ext>
            </a:extLst>
          </p:cNvPr>
          <p:cNvCxnSpPr/>
          <p:nvPr/>
        </p:nvCxnSpPr>
        <p:spPr>
          <a:xfrm>
            <a:off x="8073056"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FF36C3A0-5810-405B-9474-4EA47EE82C02}"/>
              </a:ext>
            </a:extLst>
          </p:cNvPr>
          <p:cNvCxnSpPr/>
          <p:nvPr/>
        </p:nvCxnSpPr>
        <p:spPr>
          <a:xfrm>
            <a:off x="8276256" y="2484907"/>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BD73F763-8CA4-4D46-B50B-D961C36914A7}"/>
              </a:ext>
            </a:extLst>
          </p:cNvPr>
          <p:cNvCxnSpPr/>
          <p:nvPr/>
        </p:nvCxnSpPr>
        <p:spPr>
          <a:xfrm>
            <a:off x="8479456"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3CD538D6-0FB2-420E-A240-D69F04383EF2}"/>
              </a:ext>
            </a:extLst>
          </p:cNvPr>
          <p:cNvCxnSpPr/>
          <p:nvPr/>
        </p:nvCxnSpPr>
        <p:spPr>
          <a:xfrm>
            <a:off x="8939196" y="2472207"/>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4C8606DF-27D4-4379-BAC6-D752C8DC2F05}"/>
              </a:ext>
            </a:extLst>
          </p:cNvPr>
          <p:cNvCxnSpPr/>
          <p:nvPr/>
        </p:nvCxnSpPr>
        <p:spPr>
          <a:xfrm>
            <a:off x="8710596" y="24555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715780B9-9A97-4861-B18A-46805886F4CA}"/>
              </a:ext>
            </a:extLst>
          </p:cNvPr>
          <p:cNvCxnSpPr/>
          <p:nvPr/>
        </p:nvCxnSpPr>
        <p:spPr>
          <a:xfrm>
            <a:off x="9386236" y="24555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ADDD64C9-85DE-458E-85AA-0BADD8D484E2}"/>
              </a:ext>
            </a:extLst>
          </p:cNvPr>
          <p:cNvCxnSpPr/>
          <p:nvPr/>
        </p:nvCxnSpPr>
        <p:spPr>
          <a:xfrm>
            <a:off x="10948336" y="2446807"/>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7D56CD1C-2839-4F50-A7F9-0ADFD8C5567B}"/>
              </a:ext>
            </a:extLst>
          </p:cNvPr>
          <p:cNvCxnSpPr/>
          <p:nvPr/>
        </p:nvCxnSpPr>
        <p:spPr>
          <a:xfrm>
            <a:off x="9170336"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F11FFAB-9DB1-4F8A-A1EE-0578A35F65C4}"/>
              </a:ext>
            </a:extLst>
          </p:cNvPr>
          <p:cNvCxnSpPr/>
          <p:nvPr/>
        </p:nvCxnSpPr>
        <p:spPr>
          <a:xfrm>
            <a:off x="9594516" y="24555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A6227A30-4BF6-4786-8AC2-11739357E45D}"/>
              </a:ext>
            </a:extLst>
          </p:cNvPr>
          <p:cNvCxnSpPr/>
          <p:nvPr/>
        </p:nvCxnSpPr>
        <p:spPr>
          <a:xfrm>
            <a:off x="9823116"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5ED4FE0-9EB1-4927-A69F-AF6D4D6D8DED}"/>
              </a:ext>
            </a:extLst>
          </p:cNvPr>
          <p:cNvCxnSpPr/>
          <p:nvPr/>
        </p:nvCxnSpPr>
        <p:spPr>
          <a:xfrm>
            <a:off x="10028856" y="24555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9D8DC16B-BC97-432F-BE27-F7E4A5F47124}"/>
              </a:ext>
            </a:extLst>
          </p:cNvPr>
          <p:cNvCxnSpPr/>
          <p:nvPr/>
        </p:nvCxnSpPr>
        <p:spPr>
          <a:xfrm>
            <a:off x="10252376" y="24682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65FE205D-719F-4F72-B683-E172002C09AC}"/>
              </a:ext>
            </a:extLst>
          </p:cNvPr>
          <p:cNvCxnSpPr/>
          <p:nvPr/>
        </p:nvCxnSpPr>
        <p:spPr>
          <a:xfrm>
            <a:off x="10475896" y="2472207"/>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18395CDA-A9D8-4AD5-9AE3-F780ABFAD226}"/>
              </a:ext>
            </a:extLst>
          </p:cNvPr>
          <p:cNvCxnSpPr/>
          <p:nvPr/>
        </p:nvCxnSpPr>
        <p:spPr>
          <a:xfrm>
            <a:off x="10717196" y="2455538"/>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74C19040-7567-4B52-BA26-7CEFE80EA13F}"/>
              </a:ext>
            </a:extLst>
          </p:cNvPr>
          <p:cNvCxnSpPr/>
          <p:nvPr/>
        </p:nvCxnSpPr>
        <p:spPr>
          <a:xfrm>
            <a:off x="11161696" y="2446807"/>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64C37E02-A811-4490-83A9-8D535A58B532}"/>
              </a:ext>
            </a:extLst>
          </p:cNvPr>
          <p:cNvCxnSpPr/>
          <p:nvPr/>
        </p:nvCxnSpPr>
        <p:spPr>
          <a:xfrm>
            <a:off x="6894494" y="3428368"/>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A4DF9CE7-F1A3-48EB-AD6C-4606A337C584}"/>
              </a:ext>
            </a:extLst>
          </p:cNvPr>
          <p:cNvCxnSpPr/>
          <p:nvPr/>
        </p:nvCxnSpPr>
        <p:spPr>
          <a:xfrm>
            <a:off x="7173894"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61DF2A63-91E9-4991-87A2-F262A549EEE4}"/>
              </a:ext>
            </a:extLst>
          </p:cNvPr>
          <p:cNvCxnSpPr/>
          <p:nvPr/>
        </p:nvCxnSpPr>
        <p:spPr>
          <a:xfrm>
            <a:off x="6950373"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ADB38113-88CB-4ADF-9522-BD78A3C80956}"/>
              </a:ext>
            </a:extLst>
          </p:cNvPr>
          <p:cNvCxnSpPr/>
          <p:nvPr/>
        </p:nvCxnSpPr>
        <p:spPr>
          <a:xfrm>
            <a:off x="7407574"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CD98028-9D6F-40E8-9813-24F3EE9583FB}"/>
              </a:ext>
            </a:extLst>
          </p:cNvPr>
          <p:cNvCxnSpPr/>
          <p:nvPr/>
        </p:nvCxnSpPr>
        <p:spPr>
          <a:xfrm>
            <a:off x="7626014"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800F6AAF-2B93-4A73-AEF0-B0FFD2A7EF56}"/>
              </a:ext>
            </a:extLst>
          </p:cNvPr>
          <p:cNvCxnSpPr/>
          <p:nvPr/>
        </p:nvCxnSpPr>
        <p:spPr>
          <a:xfrm>
            <a:off x="7849534"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C595C9D9-B9BB-49CA-8238-32C5137E9D28}"/>
              </a:ext>
            </a:extLst>
          </p:cNvPr>
          <p:cNvCxnSpPr/>
          <p:nvPr/>
        </p:nvCxnSpPr>
        <p:spPr>
          <a:xfrm>
            <a:off x="8073054"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59B9212C-2057-4A83-B55B-07096E9835EA}"/>
              </a:ext>
            </a:extLst>
          </p:cNvPr>
          <p:cNvCxnSpPr/>
          <p:nvPr/>
        </p:nvCxnSpPr>
        <p:spPr>
          <a:xfrm>
            <a:off x="8276254" y="329343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BFC8F8FC-1B9D-42F4-8B71-E8BF57167391}"/>
              </a:ext>
            </a:extLst>
          </p:cNvPr>
          <p:cNvCxnSpPr/>
          <p:nvPr/>
        </p:nvCxnSpPr>
        <p:spPr>
          <a:xfrm>
            <a:off x="8479454"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75D59973-6DBE-48C0-86CA-29331E5661DC}"/>
              </a:ext>
            </a:extLst>
          </p:cNvPr>
          <p:cNvCxnSpPr/>
          <p:nvPr/>
        </p:nvCxnSpPr>
        <p:spPr>
          <a:xfrm>
            <a:off x="8939194" y="328073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604A27EC-357E-46FA-9392-98F8C8602F27}"/>
              </a:ext>
            </a:extLst>
          </p:cNvPr>
          <p:cNvCxnSpPr/>
          <p:nvPr/>
        </p:nvCxnSpPr>
        <p:spPr>
          <a:xfrm>
            <a:off x="8710594" y="32640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4D998559-929A-4F2C-ACA6-A5466ACA74E6}"/>
              </a:ext>
            </a:extLst>
          </p:cNvPr>
          <p:cNvCxnSpPr/>
          <p:nvPr/>
        </p:nvCxnSpPr>
        <p:spPr>
          <a:xfrm>
            <a:off x="9386234" y="32640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E6727A71-E887-49B2-A7E2-4D9F8D163684}"/>
              </a:ext>
            </a:extLst>
          </p:cNvPr>
          <p:cNvCxnSpPr/>
          <p:nvPr/>
        </p:nvCxnSpPr>
        <p:spPr>
          <a:xfrm>
            <a:off x="10948334" y="325533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A3B2B562-BAE9-46A2-8435-BD0B5C96CD19}"/>
              </a:ext>
            </a:extLst>
          </p:cNvPr>
          <p:cNvCxnSpPr/>
          <p:nvPr/>
        </p:nvCxnSpPr>
        <p:spPr>
          <a:xfrm>
            <a:off x="9170334"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A7E7076E-09DC-4401-8A21-6FCA7F80D1F6}"/>
              </a:ext>
            </a:extLst>
          </p:cNvPr>
          <p:cNvCxnSpPr/>
          <p:nvPr/>
        </p:nvCxnSpPr>
        <p:spPr>
          <a:xfrm>
            <a:off x="9594514" y="32640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0A112067-4CEE-47CC-A38D-E62008B24CAF}"/>
              </a:ext>
            </a:extLst>
          </p:cNvPr>
          <p:cNvCxnSpPr/>
          <p:nvPr/>
        </p:nvCxnSpPr>
        <p:spPr>
          <a:xfrm>
            <a:off x="9823114"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5C6616FC-3A2A-40CB-BF64-405B0B19B413}"/>
              </a:ext>
            </a:extLst>
          </p:cNvPr>
          <p:cNvCxnSpPr/>
          <p:nvPr/>
        </p:nvCxnSpPr>
        <p:spPr>
          <a:xfrm>
            <a:off x="10028854" y="32640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119A0C85-D1C6-4DA0-B8A9-CF0E1F0D8D79}"/>
              </a:ext>
            </a:extLst>
          </p:cNvPr>
          <p:cNvCxnSpPr/>
          <p:nvPr/>
        </p:nvCxnSpPr>
        <p:spPr>
          <a:xfrm>
            <a:off x="10252374" y="32767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2849F159-0CED-464F-A482-D2D75BDD1AED}"/>
              </a:ext>
            </a:extLst>
          </p:cNvPr>
          <p:cNvCxnSpPr/>
          <p:nvPr/>
        </p:nvCxnSpPr>
        <p:spPr>
          <a:xfrm>
            <a:off x="10475894" y="328073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3049ADC2-4739-40B5-92D4-9FF91E55097C}"/>
              </a:ext>
            </a:extLst>
          </p:cNvPr>
          <p:cNvCxnSpPr/>
          <p:nvPr/>
        </p:nvCxnSpPr>
        <p:spPr>
          <a:xfrm>
            <a:off x="10717194" y="3264062"/>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58ACC09B-B809-4579-9C1A-1F8DD940D9C1}"/>
              </a:ext>
            </a:extLst>
          </p:cNvPr>
          <p:cNvCxnSpPr/>
          <p:nvPr/>
        </p:nvCxnSpPr>
        <p:spPr>
          <a:xfrm>
            <a:off x="11161694" y="325533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B0CB3FFA-E634-4F60-B730-B0DA5739692F}"/>
              </a:ext>
            </a:extLst>
          </p:cNvPr>
          <p:cNvCxnSpPr/>
          <p:nvPr/>
        </p:nvCxnSpPr>
        <p:spPr>
          <a:xfrm>
            <a:off x="6894496" y="4333142"/>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06DC297-D058-4E73-A781-B3FFBE302FB1}"/>
              </a:ext>
            </a:extLst>
          </p:cNvPr>
          <p:cNvCxnSpPr/>
          <p:nvPr/>
        </p:nvCxnSpPr>
        <p:spPr>
          <a:xfrm>
            <a:off x="7173896"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D48C7699-6E82-4D92-AD38-A1FEE7835655}"/>
              </a:ext>
            </a:extLst>
          </p:cNvPr>
          <p:cNvCxnSpPr/>
          <p:nvPr/>
        </p:nvCxnSpPr>
        <p:spPr>
          <a:xfrm>
            <a:off x="6950375"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3C74940D-3933-414A-9330-9E2E9633BBD9}"/>
              </a:ext>
            </a:extLst>
          </p:cNvPr>
          <p:cNvCxnSpPr/>
          <p:nvPr/>
        </p:nvCxnSpPr>
        <p:spPr>
          <a:xfrm>
            <a:off x="7407576"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8CC25A65-2FD6-4781-9E8E-D298E1796C1B}"/>
              </a:ext>
            </a:extLst>
          </p:cNvPr>
          <p:cNvCxnSpPr/>
          <p:nvPr/>
        </p:nvCxnSpPr>
        <p:spPr>
          <a:xfrm>
            <a:off x="7626016"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6" name="Straight Connector 95">
            <a:extLst>
              <a:ext uri="{FF2B5EF4-FFF2-40B4-BE49-F238E27FC236}">
                <a16:creationId xmlns:a16="http://schemas.microsoft.com/office/drawing/2014/main" id="{7F352D18-7FD2-49C1-A6F1-592292657764}"/>
              </a:ext>
            </a:extLst>
          </p:cNvPr>
          <p:cNvCxnSpPr/>
          <p:nvPr/>
        </p:nvCxnSpPr>
        <p:spPr>
          <a:xfrm>
            <a:off x="7849536"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Straight Connector 96">
            <a:extLst>
              <a:ext uri="{FF2B5EF4-FFF2-40B4-BE49-F238E27FC236}">
                <a16:creationId xmlns:a16="http://schemas.microsoft.com/office/drawing/2014/main" id="{6215E693-48F6-4B08-B3D4-3E16A95CA9EC}"/>
              </a:ext>
            </a:extLst>
          </p:cNvPr>
          <p:cNvCxnSpPr/>
          <p:nvPr/>
        </p:nvCxnSpPr>
        <p:spPr>
          <a:xfrm>
            <a:off x="8073056"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Straight Connector 97">
            <a:extLst>
              <a:ext uri="{FF2B5EF4-FFF2-40B4-BE49-F238E27FC236}">
                <a16:creationId xmlns:a16="http://schemas.microsoft.com/office/drawing/2014/main" id="{F3760D24-6AB1-4DCB-ACFF-A2A349A208D5}"/>
              </a:ext>
            </a:extLst>
          </p:cNvPr>
          <p:cNvCxnSpPr/>
          <p:nvPr/>
        </p:nvCxnSpPr>
        <p:spPr>
          <a:xfrm>
            <a:off x="8276256" y="4198205"/>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99" name="Straight Connector 98">
            <a:extLst>
              <a:ext uri="{FF2B5EF4-FFF2-40B4-BE49-F238E27FC236}">
                <a16:creationId xmlns:a16="http://schemas.microsoft.com/office/drawing/2014/main" id="{BCC040DB-F679-41EA-B43A-689A56C0A025}"/>
              </a:ext>
            </a:extLst>
          </p:cNvPr>
          <p:cNvCxnSpPr/>
          <p:nvPr/>
        </p:nvCxnSpPr>
        <p:spPr>
          <a:xfrm>
            <a:off x="8479456"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40964F95-CE16-4E30-BC86-F2E5CB882499}"/>
              </a:ext>
            </a:extLst>
          </p:cNvPr>
          <p:cNvCxnSpPr/>
          <p:nvPr/>
        </p:nvCxnSpPr>
        <p:spPr>
          <a:xfrm>
            <a:off x="8939196" y="4185505"/>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1CF0758D-7C04-48E6-B9EF-1389E44FA276}"/>
              </a:ext>
            </a:extLst>
          </p:cNvPr>
          <p:cNvCxnSpPr/>
          <p:nvPr/>
        </p:nvCxnSpPr>
        <p:spPr>
          <a:xfrm>
            <a:off x="8710596" y="41688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2A145EE9-8A8B-48DA-9616-37CDCCCC09C1}"/>
              </a:ext>
            </a:extLst>
          </p:cNvPr>
          <p:cNvCxnSpPr/>
          <p:nvPr/>
        </p:nvCxnSpPr>
        <p:spPr>
          <a:xfrm>
            <a:off x="9386236" y="41688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7D369B31-AB66-43BD-BEC4-05F20F243D90}"/>
              </a:ext>
            </a:extLst>
          </p:cNvPr>
          <p:cNvCxnSpPr/>
          <p:nvPr/>
        </p:nvCxnSpPr>
        <p:spPr>
          <a:xfrm>
            <a:off x="10948336" y="4160105"/>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21D18061-0195-4020-9E61-0E3775DE6C0C}"/>
              </a:ext>
            </a:extLst>
          </p:cNvPr>
          <p:cNvCxnSpPr/>
          <p:nvPr/>
        </p:nvCxnSpPr>
        <p:spPr>
          <a:xfrm>
            <a:off x="9170336"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91B6B0E3-7D1B-4A65-835D-B379A71DD349}"/>
              </a:ext>
            </a:extLst>
          </p:cNvPr>
          <p:cNvCxnSpPr/>
          <p:nvPr/>
        </p:nvCxnSpPr>
        <p:spPr>
          <a:xfrm>
            <a:off x="9594516" y="41688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0F36DFA1-3522-438C-8D9C-33D6CBF178F4}"/>
              </a:ext>
            </a:extLst>
          </p:cNvPr>
          <p:cNvCxnSpPr/>
          <p:nvPr/>
        </p:nvCxnSpPr>
        <p:spPr>
          <a:xfrm>
            <a:off x="9823116"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301A34BA-50F4-4C05-AF5B-B93A663B2EE8}"/>
              </a:ext>
            </a:extLst>
          </p:cNvPr>
          <p:cNvCxnSpPr/>
          <p:nvPr/>
        </p:nvCxnSpPr>
        <p:spPr>
          <a:xfrm>
            <a:off x="10028856" y="41688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CA3BE092-8B57-4D09-9278-5A23642F6C60}"/>
              </a:ext>
            </a:extLst>
          </p:cNvPr>
          <p:cNvCxnSpPr/>
          <p:nvPr/>
        </p:nvCxnSpPr>
        <p:spPr>
          <a:xfrm>
            <a:off x="10252376" y="41815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828323D9-D18C-4050-9186-23CA9C2DA25E}"/>
              </a:ext>
            </a:extLst>
          </p:cNvPr>
          <p:cNvCxnSpPr/>
          <p:nvPr/>
        </p:nvCxnSpPr>
        <p:spPr>
          <a:xfrm>
            <a:off x="10475896" y="4185505"/>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E6E446D9-9C9E-42F7-B328-50D00CEC0D14}"/>
              </a:ext>
            </a:extLst>
          </p:cNvPr>
          <p:cNvCxnSpPr/>
          <p:nvPr/>
        </p:nvCxnSpPr>
        <p:spPr>
          <a:xfrm>
            <a:off x="10717196" y="4168836"/>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4E2EA036-BB6E-400E-9CA4-C112D298C4BC}"/>
              </a:ext>
            </a:extLst>
          </p:cNvPr>
          <p:cNvCxnSpPr/>
          <p:nvPr/>
        </p:nvCxnSpPr>
        <p:spPr>
          <a:xfrm>
            <a:off x="11161696" y="4160105"/>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C491502A-FC0C-4151-8DCB-106A070BDFE6}"/>
              </a:ext>
            </a:extLst>
          </p:cNvPr>
          <p:cNvCxnSpPr/>
          <p:nvPr/>
        </p:nvCxnSpPr>
        <p:spPr>
          <a:xfrm>
            <a:off x="6894494" y="5257170"/>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E94A5FBC-36BE-475A-BC88-F91196013766}"/>
              </a:ext>
            </a:extLst>
          </p:cNvPr>
          <p:cNvCxnSpPr/>
          <p:nvPr/>
        </p:nvCxnSpPr>
        <p:spPr>
          <a:xfrm>
            <a:off x="7173894"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7DD41A66-A6F4-48AF-AAC4-A1E40F0CE8AD}"/>
              </a:ext>
            </a:extLst>
          </p:cNvPr>
          <p:cNvCxnSpPr/>
          <p:nvPr/>
        </p:nvCxnSpPr>
        <p:spPr>
          <a:xfrm>
            <a:off x="6950373"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7CC30D46-B214-48A7-B1CD-EFA63F8D07A7}"/>
              </a:ext>
            </a:extLst>
          </p:cNvPr>
          <p:cNvCxnSpPr/>
          <p:nvPr/>
        </p:nvCxnSpPr>
        <p:spPr>
          <a:xfrm>
            <a:off x="7407574"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55658F8D-5AA3-4B47-AB9B-8AB6BF8500AD}"/>
              </a:ext>
            </a:extLst>
          </p:cNvPr>
          <p:cNvCxnSpPr/>
          <p:nvPr/>
        </p:nvCxnSpPr>
        <p:spPr>
          <a:xfrm>
            <a:off x="7626014"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1A534BCF-C584-4387-AF02-65A6B1902EE5}"/>
              </a:ext>
            </a:extLst>
          </p:cNvPr>
          <p:cNvCxnSpPr/>
          <p:nvPr/>
        </p:nvCxnSpPr>
        <p:spPr>
          <a:xfrm>
            <a:off x="7849534"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F1635D12-13C1-4ED5-9A47-D3372FEA312E}"/>
              </a:ext>
            </a:extLst>
          </p:cNvPr>
          <p:cNvCxnSpPr/>
          <p:nvPr/>
        </p:nvCxnSpPr>
        <p:spPr>
          <a:xfrm>
            <a:off x="8073054"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134290BC-5F78-422D-B44B-1A784694515A}"/>
              </a:ext>
            </a:extLst>
          </p:cNvPr>
          <p:cNvCxnSpPr/>
          <p:nvPr/>
        </p:nvCxnSpPr>
        <p:spPr>
          <a:xfrm>
            <a:off x="8276254" y="5122233"/>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80CD18F7-5EEF-4E9B-B2AC-A6202C4F2929}"/>
              </a:ext>
            </a:extLst>
          </p:cNvPr>
          <p:cNvCxnSpPr/>
          <p:nvPr/>
        </p:nvCxnSpPr>
        <p:spPr>
          <a:xfrm>
            <a:off x="8479454"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E00D02ED-E86F-40D5-801B-DC5428EE47EF}"/>
              </a:ext>
            </a:extLst>
          </p:cNvPr>
          <p:cNvCxnSpPr/>
          <p:nvPr/>
        </p:nvCxnSpPr>
        <p:spPr>
          <a:xfrm>
            <a:off x="8939194" y="5109533"/>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9B75CFF6-6DE1-4804-AE87-3167DCE088AF}"/>
              </a:ext>
            </a:extLst>
          </p:cNvPr>
          <p:cNvCxnSpPr/>
          <p:nvPr/>
        </p:nvCxnSpPr>
        <p:spPr>
          <a:xfrm>
            <a:off x="8710594" y="50928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42EA7986-4843-485A-AA1C-2A08F0D9F584}"/>
              </a:ext>
            </a:extLst>
          </p:cNvPr>
          <p:cNvCxnSpPr/>
          <p:nvPr/>
        </p:nvCxnSpPr>
        <p:spPr>
          <a:xfrm>
            <a:off x="9386234" y="50928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CC622C9B-4827-4B80-9C04-13C07C96BDEE}"/>
              </a:ext>
            </a:extLst>
          </p:cNvPr>
          <p:cNvCxnSpPr/>
          <p:nvPr/>
        </p:nvCxnSpPr>
        <p:spPr>
          <a:xfrm>
            <a:off x="10948334" y="5084133"/>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81223469-032E-4B5F-964D-AA6D89EC7B8F}"/>
              </a:ext>
            </a:extLst>
          </p:cNvPr>
          <p:cNvCxnSpPr/>
          <p:nvPr/>
        </p:nvCxnSpPr>
        <p:spPr>
          <a:xfrm>
            <a:off x="9170334"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91FEB3BB-5794-4A99-B466-55F5ADE592C1}"/>
              </a:ext>
            </a:extLst>
          </p:cNvPr>
          <p:cNvCxnSpPr/>
          <p:nvPr/>
        </p:nvCxnSpPr>
        <p:spPr>
          <a:xfrm>
            <a:off x="9594514" y="50928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412DB8CA-3098-4902-A241-02EEE7E42DF2}"/>
              </a:ext>
            </a:extLst>
          </p:cNvPr>
          <p:cNvCxnSpPr/>
          <p:nvPr/>
        </p:nvCxnSpPr>
        <p:spPr>
          <a:xfrm>
            <a:off x="9823114"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F44B360F-33C3-4698-B9A0-7A8787E61FE9}"/>
              </a:ext>
            </a:extLst>
          </p:cNvPr>
          <p:cNvCxnSpPr/>
          <p:nvPr/>
        </p:nvCxnSpPr>
        <p:spPr>
          <a:xfrm>
            <a:off x="10028854" y="50928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E1483171-9291-4E58-BD05-894338C6258A}"/>
              </a:ext>
            </a:extLst>
          </p:cNvPr>
          <p:cNvCxnSpPr/>
          <p:nvPr/>
        </p:nvCxnSpPr>
        <p:spPr>
          <a:xfrm>
            <a:off x="10252374" y="51055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EBA55E4B-2B52-4EB8-909D-8B48B462F458}"/>
              </a:ext>
            </a:extLst>
          </p:cNvPr>
          <p:cNvCxnSpPr/>
          <p:nvPr/>
        </p:nvCxnSpPr>
        <p:spPr>
          <a:xfrm>
            <a:off x="10475894" y="5109533"/>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CA8BD165-3F38-43D0-8178-55CC2239AD49}"/>
              </a:ext>
            </a:extLst>
          </p:cNvPr>
          <p:cNvCxnSpPr/>
          <p:nvPr/>
        </p:nvCxnSpPr>
        <p:spPr>
          <a:xfrm>
            <a:off x="10717194" y="5092864"/>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4E34C6DC-46ED-45AA-B71A-4BE432E89398}"/>
              </a:ext>
            </a:extLst>
          </p:cNvPr>
          <p:cNvCxnSpPr/>
          <p:nvPr/>
        </p:nvCxnSpPr>
        <p:spPr>
          <a:xfrm>
            <a:off x="11161694" y="5084133"/>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9D14D90D-7744-4350-9E70-8E341BB519D7}"/>
              </a:ext>
            </a:extLst>
          </p:cNvPr>
          <p:cNvCxnSpPr/>
          <p:nvPr/>
        </p:nvCxnSpPr>
        <p:spPr>
          <a:xfrm>
            <a:off x="6894497" y="6056347"/>
            <a:ext cx="4318000" cy="0"/>
          </a:xfrm>
          <a:prstGeom prst="line">
            <a:avLst/>
          </a:prstGeom>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35C9CC32-B87F-48AE-97F2-80C4C50A36F9}"/>
              </a:ext>
            </a:extLst>
          </p:cNvPr>
          <p:cNvCxnSpPr/>
          <p:nvPr/>
        </p:nvCxnSpPr>
        <p:spPr>
          <a:xfrm>
            <a:off x="7173897"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00F79E90-4549-4264-B5D4-CDB5974802A8}"/>
              </a:ext>
            </a:extLst>
          </p:cNvPr>
          <p:cNvCxnSpPr/>
          <p:nvPr/>
        </p:nvCxnSpPr>
        <p:spPr>
          <a:xfrm>
            <a:off x="6950376"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E28434F4-2658-43AD-87F7-7A7F9D21C1EF}"/>
              </a:ext>
            </a:extLst>
          </p:cNvPr>
          <p:cNvCxnSpPr/>
          <p:nvPr/>
        </p:nvCxnSpPr>
        <p:spPr>
          <a:xfrm>
            <a:off x="7407577"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9942B13E-8526-43F8-AF39-8AE43AFE3B12}"/>
              </a:ext>
            </a:extLst>
          </p:cNvPr>
          <p:cNvCxnSpPr/>
          <p:nvPr/>
        </p:nvCxnSpPr>
        <p:spPr>
          <a:xfrm>
            <a:off x="7626017"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3E666C00-4285-4593-9EB6-BC04F0A3A744}"/>
              </a:ext>
            </a:extLst>
          </p:cNvPr>
          <p:cNvCxnSpPr/>
          <p:nvPr/>
        </p:nvCxnSpPr>
        <p:spPr>
          <a:xfrm>
            <a:off x="7849537"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7F2D96B5-5ED8-4E81-B80E-37EF1B5E31DD}"/>
              </a:ext>
            </a:extLst>
          </p:cNvPr>
          <p:cNvCxnSpPr/>
          <p:nvPr/>
        </p:nvCxnSpPr>
        <p:spPr>
          <a:xfrm>
            <a:off x="8073057"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F733DDCD-1DF9-457E-A97D-E61E8C2FC9E3}"/>
              </a:ext>
            </a:extLst>
          </p:cNvPr>
          <p:cNvCxnSpPr/>
          <p:nvPr/>
        </p:nvCxnSpPr>
        <p:spPr>
          <a:xfrm>
            <a:off x="8276257" y="592141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B21B4CBF-0358-495E-B1F0-64E9D749BEC0}"/>
              </a:ext>
            </a:extLst>
          </p:cNvPr>
          <p:cNvCxnSpPr/>
          <p:nvPr/>
        </p:nvCxnSpPr>
        <p:spPr>
          <a:xfrm>
            <a:off x="8479457"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A2AB8CDD-AD2F-4A0D-A0CA-6462EE0DC822}"/>
              </a:ext>
            </a:extLst>
          </p:cNvPr>
          <p:cNvCxnSpPr/>
          <p:nvPr/>
        </p:nvCxnSpPr>
        <p:spPr>
          <a:xfrm>
            <a:off x="8939197" y="590871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64D7E75C-340D-4482-AEDD-65ECD837BC2F}"/>
              </a:ext>
            </a:extLst>
          </p:cNvPr>
          <p:cNvCxnSpPr/>
          <p:nvPr/>
        </p:nvCxnSpPr>
        <p:spPr>
          <a:xfrm>
            <a:off x="8710597" y="58920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6F42CBAE-4728-4BD8-A055-4D542CC92099}"/>
              </a:ext>
            </a:extLst>
          </p:cNvPr>
          <p:cNvCxnSpPr/>
          <p:nvPr/>
        </p:nvCxnSpPr>
        <p:spPr>
          <a:xfrm>
            <a:off x="9386237" y="58920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2160FF21-10D0-4D9C-A75C-768DBC9288EA}"/>
              </a:ext>
            </a:extLst>
          </p:cNvPr>
          <p:cNvCxnSpPr/>
          <p:nvPr/>
        </p:nvCxnSpPr>
        <p:spPr>
          <a:xfrm>
            <a:off x="10948337" y="588331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9C53B713-4866-4515-B87E-DD3E5DABC883}"/>
              </a:ext>
            </a:extLst>
          </p:cNvPr>
          <p:cNvCxnSpPr/>
          <p:nvPr/>
        </p:nvCxnSpPr>
        <p:spPr>
          <a:xfrm>
            <a:off x="9170337"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D8AF5742-9D7C-4882-A824-075A07E875AD}"/>
              </a:ext>
            </a:extLst>
          </p:cNvPr>
          <p:cNvCxnSpPr/>
          <p:nvPr/>
        </p:nvCxnSpPr>
        <p:spPr>
          <a:xfrm>
            <a:off x="9594517" y="58920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26AADB56-F5D6-4494-ACB0-2BA9BB9975EF}"/>
              </a:ext>
            </a:extLst>
          </p:cNvPr>
          <p:cNvCxnSpPr/>
          <p:nvPr/>
        </p:nvCxnSpPr>
        <p:spPr>
          <a:xfrm>
            <a:off x="9823117"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5D7FF282-761F-4E5C-91BF-5504892A66D9}"/>
              </a:ext>
            </a:extLst>
          </p:cNvPr>
          <p:cNvCxnSpPr/>
          <p:nvPr/>
        </p:nvCxnSpPr>
        <p:spPr>
          <a:xfrm>
            <a:off x="10028857" y="58920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65C921FE-DA8E-4186-A148-82674F1FCD74}"/>
              </a:ext>
            </a:extLst>
          </p:cNvPr>
          <p:cNvCxnSpPr/>
          <p:nvPr/>
        </p:nvCxnSpPr>
        <p:spPr>
          <a:xfrm>
            <a:off x="10252377" y="59047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396E5D7D-119C-4B46-B51C-A029EB6C7799}"/>
              </a:ext>
            </a:extLst>
          </p:cNvPr>
          <p:cNvCxnSpPr/>
          <p:nvPr/>
        </p:nvCxnSpPr>
        <p:spPr>
          <a:xfrm>
            <a:off x="10475897" y="590871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27A40B79-C89C-45F2-88C5-354FCCB58B1C}"/>
              </a:ext>
            </a:extLst>
          </p:cNvPr>
          <p:cNvCxnSpPr/>
          <p:nvPr/>
        </p:nvCxnSpPr>
        <p:spPr>
          <a:xfrm>
            <a:off x="10717197" y="5892041"/>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9A204B68-4D4E-4362-A9F4-4C7EFCD5B97A}"/>
              </a:ext>
            </a:extLst>
          </p:cNvPr>
          <p:cNvCxnSpPr/>
          <p:nvPr/>
        </p:nvCxnSpPr>
        <p:spPr>
          <a:xfrm>
            <a:off x="11161697" y="5883310"/>
            <a:ext cx="0" cy="328612"/>
          </a:xfrm>
          <a:prstGeom prst="line">
            <a:avLst/>
          </a:prstGeom>
          <a:ln w="3175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154" name="Oval 153">
            <a:extLst>
              <a:ext uri="{FF2B5EF4-FFF2-40B4-BE49-F238E27FC236}">
                <a16:creationId xmlns:a16="http://schemas.microsoft.com/office/drawing/2014/main" id="{5219A24F-5F28-464F-9186-D66F188E8F9E}"/>
              </a:ext>
            </a:extLst>
          </p:cNvPr>
          <p:cNvSpPr/>
          <p:nvPr/>
        </p:nvSpPr>
        <p:spPr>
          <a:xfrm>
            <a:off x="7105649" y="3721100"/>
            <a:ext cx="184147" cy="1778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a:extLst>
              <a:ext uri="{FF2B5EF4-FFF2-40B4-BE49-F238E27FC236}">
                <a16:creationId xmlns:a16="http://schemas.microsoft.com/office/drawing/2014/main" id="{CD079FD9-F70A-4CCB-8E7E-FFC746F03A87}"/>
              </a:ext>
            </a:extLst>
          </p:cNvPr>
          <p:cNvSpPr/>
          <p:nvPr/>
        </p:nvSpPr>
        <p:spPr>
          <a:xfrm>
            <a:off x="7629186" y="3848263"/>
            <a:ext cx="184147" cy="1778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a:extLst>
              <a:ext uri="{FF2B5EF4-FFF2-40B4-BE49-F238E27FC236}">
                <a16:creationId xmlns:a16="http://schemas.microsoft.com/office/drawing/2014/main" id="{62F59CB8-51CD-4D6C-A04F-0AA75A009A47}"/>
              </a:ext>
            </a:extLst>
          </p:cNvPr>
          <p:cNvSpPr/>
          <p:nvPr/>
        </p:nvSpPr>
        <p:spPr>
          <a:xfrm>
            <a:off x="8773464" y="3613979"/>
            <a:ext cx="184147" cy="1778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a:extLst>
              <a:ext uri="{FF2B5EF4-FFF2-40B4-BE49-F238E27FC236}">
                <a16:creationId xmlns:a16="http://schemas.microsoft.com/office/drawing/2014/main" id="{A0EF0CCD-AE3E-44C9-A999-D9D532E098A7}"/>
              </a:ext>
            </a:extLst>
          </p:cNvPr>
          <p:cNvSpPr/>
          <p:nvPr/>
        </p:nvSpPr>
        <p:spPr>
          <a:xfrm>
            <a:off x="8073054" y="3068070"/>
            <a:ext cx="184147" cy="1778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a:extLst>
              <a:ext uri="{FF2B5EF4-FFF2-40B4-BE49-F238E27FC236}">
                <a16:creationId xmlns:a16="http://schemas.microsoft.com/office/drawing/2014/main" id="{A97B90E2-735B-4F9C-B292-7DF92D75CEEF}"/>
              </a:ext>
            </a:extLst>
          </p:cNvPr>
          <p:cNvSpPr/>
          <p:nvPr/>
        </p:nvSpPr>
        <p:spPr>
          <a:xfrm>
            <a:off x="9921875" y="3753281"/>
            <a:ext cx="184147" cy="1778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a:extLst>
              <a:ext uri="{FF2B5EF4-FFF2-40B4-BE49-F238E27FC236}">
                <a16:creationId xmlns:a16="http://schemas.microsoft.com/office/drawing/2014/main" id="{3EE3FC50-5427-400C-89F5-F040B0B09926}"/>
              </a:ext>
            </a:extLst>
          </p:cNvPr>
          <p:cNvSpPr/>
          <p:nvPr/>
        </p:nvSpPr>
        <p:spPr>
          <a:xfrm>
            <a:off x="10717194" y="2966574"/>
            <a:ext cx="184147" cy="1778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a:extLst>
              <a:ext uri="{FF2B5EF4-FFF2-40B4-BE49-F238E27FC236}">
                <a16:creationId xmlns:a16="http://schemas.microsoft.com/office/drawing/2014/main" id="{BA06E772-6050-42E1-AB6F-86F5AFCE88F0}"/>
              </a:ext>
            </a:extLst>
          </p:cNvPr>
          <p:cNvSpPr/>
          <p:nvPr/>
        </p:nvSpPr>
        <p:spPr>
          <a:xfrm>
            <a:off x="10066658" y="3095555"/>
            <a:ext cx="184147" cy="177831"/>
          </a:xfrm>
          <a:prstGeom prst="ellipse">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7966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B0A0B-8604-4DAB-BAB2-DD689C7316EE}"/>
              </a:ext>
            </a:extLst>
          </p:cNvPr>
          <p:cNvSpPr>
            <a:spLocks noGrp="1"/>
          </p:cNvSpPr>
          <p:nvPr>
            <p:ph type="title"/>
          </p:nvPr>
        </p:nvSpPr>
        <p:spPr/>
        <p:txBody>
          <a:bodyPr/>
          <a:lstStyle/>
          <a:p>
            <a:r>
              <a:rPr lang="en-US" dirty="0">
                <a:solidFill>
                  <a:schemeClr val="tx1">
                    <a:lumMod val="50000"/>
                    <a:lumOff val="50000"/>
                  </a:schemeClr>
                </a:solidFill>
              </a:rPr>
              <a:t>Methods: Flowering Experiment</a:t>
            </a:r>
          </a:p>
        </p:txBody>
      </p:sp>
      <p:sp>
        <p:nvSpPr>
          <p:cNvPr id="3" name="Content Placeholder 2">
            <a:extLst>
              <a:ext uri="{FF2B5EF4-FFF2-40B4-BE49-F238E27FC236}">
                <a16:creationId xmlns:a16="http://schemas.microsoft.com/office/drawing/2014/main" id="{7F33BF62-1E9B-4E90-8095-A660B9C90E61}"/>
              </a:ext>
            </a:extLst>
          </p:cNvPr>
          <p:cNvSpPr>
            <a:spLocks noGrp="1"/>
          </p:cNvSpPr>
          <p:nvPr>
            <p:ph idx="1"/>
          </p:nvPr>
        </p:nvSpPr>
        <p:spPr>
          <a:xfrm>
            <a:off x="838200" y="1825625"/>
            <a:ext cx="5676900" cy="4351338"/>
          </a:xfrm>
        </p:spPr>
        <p:txBody>
          <a:bodyPr>
            <a:normAutofit fontScale="92500" lnSpcReduction="20000"/>
          </a:bodyPr>
          <a:lstStyle/>
          <a:p>
            <a:r>
              <a:rPr lang="en-US" dirty="0">
                <a:solidFill>
                  <a:schemeClr val="tx1">
                    <a:lumMod val="50000"/>
                    <a:lumOff val="50000"/>
                  </a:schemeClr>
                </a:solidFill>
              </a:rPr>
              <a:t>10 replicates of each combination of variables</a:t>
            </a:r>
          </a:p>
          <a:p>
            <a:pPr lvl="1"/>
            <a:r>
              <a:rPr lang="en-US" dirty="0">
                <a:solidFill>
                  <a:schemeClr val="tx1">
                    <a:lumMod val="50000"/>
                    <a:lumOff val="50000"/>
                  </a:schemeClr>
                </a:solidFill>
              </a:rPr>
              <a:t>270 total individuals</a:t>
            </a:r>
          </a:p>
          <a:p>
            <a:r>
              <a:rPr lang="en-US" dirty="0">
                <a:solidFill>
                  <a:schemeClr val="tx1">
                    <a:lumMod val="50000"/>
                    <a:lumOff val="50000"/>
                  </a:schemeClr>
                </a:solidFill>
              </a:rPr>
              <a:t>Showiness</a:t>
            </a:r>
          </a:p>
          <a:p>
            <a:pPr lvl="1"/>
            <a:r>
              <a:rPr lang="en-US" dirty="0">
                <a:solidFill>
                  <a:schemeClr val="tx1">
                    <a:lumMod val="50000"/>
                    <a:lumOff val="50000"/>
                  </a:schemeClr>
                </a:solidFill>
              </a:rPr>
              <a:t>Manipulated: 0%, 50%, 100% buds on cactus</a:t>
            </a:r>
          </a:p>
          <a:p>
            <a:pPr lvl="2"/>
            <a:r>
              <a:rPr lang="en-US" dirty="0">
                <a:solidFill>
                  <a:schemeClr val="tx1">
                    <a:lumMod val="50000"/>
                    <a:lumOff val="50000"/>
                  </a:schemeClr>
                </a:solidFill>
              </a:rPr>
              <a:t>Remove </a:t>
            </a:r>
          </a:p>
          <a:p>
            <a:r>
              <a:rPr lang="en-US" dirty="0">
                <a:solidFill>
                  <a:schemeClr val="tx1">
                    <a:lumMod val="50000"/>
                    <a:lumOff val="50000"/>
                  </a:schemeClr>
                </a:solidFill>
              </a:rPr>
              <a:t>Size </a:t>
            </a:r>
          </a:p>
          <a:p>
            <a:pPr lvl="1"/>
            <a:r>
              <a:rPr lang="en-US" dirty="0">
                <a:solidFill>
                  <a:schemeClr val="tx1">
                    <a:lumMod val="50000"/>
                    <a:lumOff val="50000"/>
                  </a:schemeClr>
                </a:solidFill>
              </a:rPr>
              <a:t>Small, medium, large</a:t>
            </a:r>
          </a:p>
          <a:p>
            <a:pPr lvl="1"/>
            <a:r>
              <a:rPr lang="en-US" dirty="0">
                <a:solidFill>
                  <a:schemeClr val="tx1">
                    <a:lumMod val="50000"/>
                    <a:lumOff val="50000"/>
                  </a:schemeClr>
                </a:solidFill>
              </a:rPr>
              <a:t>Binned after preliminary field season</a:t>
            </a:r>
          </a:p>
          <a:p>
            <a:r>
              <a:rPr lang="en-US" dirty="0">
                <a:solidFill>
                  <a:schemeClr val="tx1">
                    <a:lumMod val="50000"/>
                    <a:lumOff val="50000"/>
                  </a:schemeClr>
                </a:solidFill>
              </a:rPr>
              <a:t>Species</a:t>
            </a:r>
          </a:p>
          <a:p>
            <a:pPr lvl="1"/>
            <a:r>
              <a:rPr lang="en-US" i="1" dirty="0">
                <a:solidFill>
                  <a:schemeClr val="tx1">
                    <a:lumMod val="50000"/>
                    <a:lumOff val="50000"/>
                  </a:schemeClr>
                </a:solidFill>
              </a:rPr>
              <a:t>O. </a:t>
            </a:r>
            <a:r>
              <a:rPr lang="en-US" i="1" dirty="0" err="1">
                <a:solidFill>
                  <a:schemeClr val="tx1">
                    <a:lumMod val="50000"/>
                    <a:lumOff val="50000"/>
                  </a:schemeClr>
                </a:solidFill>
              </a:rPr>
              <a:t>basilaris</a:t>
            </a:r>
            <a:r>
              <a:rPr lang="en-US" i="1" dirty="0">
                <a:solidFill>
                  <a:schemeClr val="tx1">
                    <a:lumMod val="50000"/>
                    <a:lumOff val="50000"/>
                  </a:schemeClr>
                </a:solidFill>
              </a:rPr>
              <a:t> var. </a:t>
            </a:r>
            <a:r>
              <a:rPr lang="en-US" i="1" dirty="0" err="1">
                <a:solidFill>
                  <a:schemeClr val="tx1">
                    <a:lumMod val="50000"/>
                    <a:lumOff val="50000"/>
                  </a:schemeClr>
                </a:solidFill>
              </a:rPr>
              <a:t>basilaris</a:t>
            </a:r>
            <a:r>
              <a:rPr lang="en-US" i="1" dirty="0">
                <a:solidFill>
                  <a:schemeClr val="tx1">
                    <a:lumMod val="50000"/>
                    <a:lumOff val="50000"/>
                  </a:schemeClr>
                </a:solidFill>
              </a:rPr>
              <a:t>, O. </a:t>
            </a:r>
            <a:r>
              <a:rPr lang="en-US" i="1" dirty="0" err="1">
                <a:solidFill>
                  <a:schemeClr val="tx1">
                    <a:lumMod val="50000"/>
                    <a:lumOff val="50000"/>
                  </a:schemeClr>
                </a:solidFill>
              </a:rPr>
              <a:t>basiliaris</a:t>
            </a:r>
            <a:r>
              <a:rPr lang="en-US" i="1" dirty="0">
                <a:solidFill>
                  <a:schemeClr val="tx1">
                    <a:lumMod val="50000"/>
                    <a:lumOff val="50000"/>
                  </a:schemeClr>
                </a:solidFill>
              </a:rPr>
              <a:t> var. </a:t>
            </a:r>
            <a:r>
              <a:rPr lang="en-US" i="1" dirty="0" err="1">
                <a:solidFill>
                  <a:schemeClr val="tx1">
                    <a:lumMod val="50000"/>
                    <a:lumOff val="50000"/>
                  </a:schemeClr>
                </a:solidFill>
              </a:rPr>
              <a:t>treleasei</a:t>
            </a:r>
            <a:r>
              <a:rPr lang="en-US" i="1" dirty="0">
                <a:solidFill>
                  <a:schemeClr val="tx1">
                    <a:lumMod val="50000"/>
                    <a:lumOff val="50000"/>
                  </a:schemeClr>
                </a:solidFill>
              </a:rPr>
              <a:t>, C. </a:t>
            </a:r>
            <a:r>
              <a:rPr lang="en-US" i="1" dirty="0" err="1">
                <a:solidFill>
                  <a:schemeClr val="tx1">
                    <a:lumMod val="50000"/>
                    <a:lumOff val="50000"/>
                  </a:schemeClr>
                </a:solidFill>
              </a:rPr>
              <a:t>anthrocarpa</a:t>
            </a:r>
            <a:endParaRPr lang="en-US" i="1" dirty="0">
              <a:solidFill>
                <a:schemeClr val="tx1">
                  <a:lumMod val="50000"/>
                  <a:lumOff val="50000"/>
                </a:schemeClr>
              </a:solidFill>
            </a:endParaRPr>
          </a:p>
          <a:p>
            <a:endParaRPr lang="en-US" dirty="0"/>
          </a:p>
        </p:txBody>
      </p:sp>
      <p:pic>
        <p:nvPicPr>
          <p:cNvPr id="13314" name="Picture 2" descr="Image result for hummingbird cactus flower">
            <a:extLst>
              <a:ext uri="{FF2B5EF4-FFF2-40B4-BE49-F238E27FC236}">
                <a16:creationId xmlns:a16="http://schemas.microsoft.com/office/drawing/2014/main" id="{AFD4AD14-C0F0-4115-A88B-AF8E114252A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47934" y="1825625"/>
            <a:ext cx="5215466" cy="391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0185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606C7-EFCF-4E6D-85E1-F4EFF5BC1FF3}"/>
              </a:ext>
            </a:extLst>
          </p:cNvPr>
          <p:cNvSpPr>
            <a:spLocks noGrp="1"/>
          </p:cNvSpPr>
          <p:nvPr>
            <p:ph type="title"/>
          </p:nvPr>
        </p:nvSpPr>
        <p:spPr/>
        <p:txBody>
          <a:bodyPr/>
          <a:lstStyle/>
          <a:p>
            <a:r>
              <a:rPr lang="en-US" dirty="0">
                <a:solidFill>
                  <a:schemeClr val="bg1">
                    <a:lumMod val="50000"/>
                  </a:schemeClr>
                </a:solidFill>
              </a:rPr>
              <a:t>Methods: Flowering Experiment</a:t>
            </a:r>
          </a:p>
        </p:txBody>
      </p:sp>
      <p:sp>
        <p:nvSpPr>
          <p:cNvPr id="3" name="Content Placeholder 2">
            <a:extLst>
              <a:ext uri="{FF2B5EF4-FFF2-40B4-BE49-F238E27FC236}">
                <a16:creationId xmlns:a16="http://schemas.microsoft.com/office/drawing/2014/main" id="{0405B87D-0511-4646-8FD2-8D2EF1DB12E7}"/>
              </a:ext>
            </a:extLst>
          </p:cNvPr>
          <p:cNvSpPr>
            <a:spLocks noGrp="1"/>
          </p:cNvSpPr>
          <p:nvPr>
            <p:ph idx="1"/>
          </p:nvPr>
        </p:nvSpPr>
        <p:spPr>
          <a:xfrm>
            <a:off x="838200" y="1825625"/>
            <a:ext cx="5829300" cy="4351338"/>
          </a:xfrm>
        </p:spPr>
        <p:txBody>
          <a:bodyPr>
            <a:normAutofit fontScale="92500" lnSpcReduction="10000"/>
          </a:bodyPr>
          <a:lstStyle/>
          <a:p>
            <a:r>
              <a:rPr lang="en-US" dirty="0">
                <a:solidFill>
                  <a:schemeClr val="bg1">
                    <a:lumMod val="50000"/>
                  </a:schemeClr>
                </a:solidFill>
              </a:rPr>
              <a:t>Focal observations</a:t>
            </a:r>
          </a:p>
          <a:p>
            <a:pPr lvl="1"/>
            <a:r>
              <a:rPr lang="en-US" dirty="0">
                <a:solidFill>
                  <a:schemeClr val="bg1">
                    <a:lumMod val="50000"/>
                  </a:schemeClr>
                </a:solidFill>
              </a:rPr>
              <a:t>200-500mm digital camera</a:t>
            </a:r>
          </a:p>
          <a:p>
            <a:pPr lvl="1"/>
            <a:r>
              <a:rPr lang="en-US" dirty="0">
                <a:solidFill>
                  <a:schemeClr val="bg1">
                    <a:lumMod val="50000"/>
                  </a:schemeClr>
                </a:solidFill>
              </a:rPr>
              <a:t>1 hour sessions in morning/evening</a:t>
            </a:r>
          </a:p>
          <a:p>
            <a:pPr lvl="2"/>
            <a:r>
              <a:rPr lang="en-US" dirty="0">
                <a:solidFill>
                  <a:schemeClr val="bg1">
                    <a:lumMod val="50000"/>
                  </a:schemeClr>
                </a:solidFill>
              </a:rPr>
              <a:t>4 replications per variable combination and open </a:t>
            </a:r>
          </a:p>
          <a:p>
            <a:pPr lvl="2"/>
            <a:r>
              <a:rPr lang="en-US" dirty="0">
                <a:solidFill>
                  <a:schemeClr val="bg1">
                    <a:lumMod val="50000"/>
                  </a:schemeClr>
                </a:solidFill>
              </a:rPr>
              <a:t>112 hours total</a:t>
            </a:r>
          </a:p>
          <a:p>
            <a:pPr lvl="1"/>
            <a:r>
              <a:rPr lang="en-US" dirty="0">
                <a:solidFill>
                  <a:schemeClr val="bg1">
                    <a:lumMod val="50000"/>
                  </a:schemeClr>
                </a:solidFill>
              </a:rPr>
              <a:t>Ethogram</a:t>
            </a:r>
          </a:p>
          <a:p>
            <a:pPr lvl="1"/>
            <a:endParaRPr lang="en-US" dirty="0">
              <a:solidFill>
                <a:schemeClr val="bg1">
                  <a:lumMod val="50000"/>
                </a:schemeClr>
              </a:solidFill>
            </a:endParaRPr>
          </a:p>
          <a:p>
            <a:r>
              <a:rPr lang="en-US" dirty="0">
                <a:solidFill>
                  <a:schemeClr val="bg1">
                    <a:lumMod val="50000"/>
                  </a:schemeClr>
                </a:solidFill>
              </a:rPr>
              <a:t>Audio recordings</a:t>
            </a:r>
          </a:p>
          <a:p>
            <a:pPr lvl="1"/>
            <a:r>
              <a:rPr lang="en-US" dirty="0">
                <a:solidFill>
                  <a:schemeClr val="bg1">
                    <a:lumMod val="50000"/>
                  </a:schemeClr>
                </a:solidFill>
              </a:rPr>
              <a:t>Unidirectional audio recorder</a:t>
            </a:r>
          </a:p>
          <a:p>
            <a:pPr lvl="1"/>
            <a:r>
              <a:rPr lang="en-US" dirty="0">
                <a:solidFill>
                  <a:schemeClr val="bg1">
                    <a:lumMod val="50000"/>
                  </a:schemeClr>
                </a:solidFill>
              </a:rPr>
              <a:t>Parabolic shield </a:t>
            </a:r>
          </a:p>
          <a:p>
            <a:pPr lvl="1"/>
            <a:r>
              <a:rPr lang="en-US" i="1" dirty="0">
                <a:solidFill>
                  <a:schemeClr val="bg1">
                    <a:lumMod val="50000"/>
                  </a:schemeClr>
                </a:solidFill>
              </a:rPr>
              <a:t>ad libitum</a:t>
            </a:r>
          </a:p>
          <a:p>
            <a:pPr lvl="1"/>
            <a:r>
              <a:rPr lang="en-US" dirty="0">
                <a:solidFill>
                  <a:schemeClr val="bg1">
                    <a:lumMod val="50000"/>
                  </a:schemeClr>
                </a:solidFill>
              </a:rPr>
              <a:t>Concurrent with focal observations</a:t>
            </a:r>
          </a:p>
          <a:p>
            <a:pPr marL="914400" lvl="2" indent="0">
              <a:buNone/>
            </a:pPr>
            <a:endParaRPr lang="en-US" dirty="0">
              <a:solidFill>
                <a:schemeClr val="bg1">
                  <a:lumMod val="50000"/>
                </a:schemeClr>
              </a:solidFill>
            </a:endParaRPr>
          </a:p>
          <a:p>
            <a:pPr lvl="1"/>
            <a:endParaRPr lang="en-US" dirty="0">
              <a:solidFill>
                <a:schemeClr val="bg1">
                  <a:lumMod val="50000"/>
                </a:schemeClr>
              </a:solidFill>
            </a:endParaRPr>
          </a:p>
        </p:txBody>
      </p:sp>
      <p:pic>
        <p:nvPicPr>
          <p:cNvPr id="12290" name="Picture 2" descr="Image result for audio recorder parabolic shield">
            <a:extLst>
              <a:ext uri="{FF2B5EF4-FFF2-40B4-BE49-F238E27FC236}">
                <a16:creationId xmlns:a16="http://schemas.microsoft.com/office/drawing/2014/main" id="{BE744388-6043-46E1-A111-7F8AA41A8A4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99300" y="1704976"/>
            <a:ext cx="4254500" cy="425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199189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50FED-F082-482E-8817-404EACC4848C}"/>
              </a:ext>
            </a:extLst>
          </p:cNvPr>
          <p:cNvSpPr>
            <a:spLocks noGrp="1"/>
          </p:cNvSpPr>
          <p:nvPr>
            <p:ph type="title"/>
          </p:nvPr>
        </p:nvSpPr>
        <p:spPr/>
        <p:txBody>
          <a:bodyPr/>
          <a:lstStyle/>
          <a:p>
            <a:r>
              <a:rPr lang="en-US" dirty="0">
                <a:solidFill>
                  <a:schemeClr val="bg1">
                    <a:lumMod val="50000"/>
                  </a:schemeClr>
                </a:solidFill>
              </a:rPr>
              <a:t>Methods: Fruiting Experiment</a:t>
            </a:r>
          </a:p>
        </p:txBody>
      </p:sp>
      <p:sp>
        <p:nvSpPr>
          <p:cNvPr id="3" name="Content Placeholder 2">
            <a:extLst>
              <a:ext uri="{FF2B5EF4-FFF2-40B4-BE49-F238E27FC236}">
                <a16:creationId xmlns:a16="http://schemas.microsoft.com/office/drawing/2014/main" id="{9AC89D55-CE49-450A-95FE-32693EE95913}"/>
              </a:ext>
            </a:extLst>
          </p:cNvPr>
          <p:cNvSpPr>
            <a:spLocks noGrp="1"/>
          </p:cNvSpPr>
          <p:nvPr>
            <p:ph idx="1"/>
          </p:nvPr>
        </p:nvSpPr>
        <p:spPr>
          <a:xfrm>
            <a:off x="838200" y="1825625"/>
            <a:ext cx="6934200" cy="4351338"/>
          </a:xfrm>
        </p:spPr>
        <p:txBody>
          <a:bodyPr>
            <a:normAutofit fontScale="92500"/>
          </a:bodyPr>
          <a:lstStyle/>
          <a:p>
            <a:r>
              <a:rPr lang="en-US" dirty="0">
                <a:solidFill>
                  <a:schemeClr val="tx1">
                    <a:lumMod val="50000"/>
                    <a:lumOff val="50000"/>
                  </a:schemeClr>
                </a:solidFill>
              </a:rPr>
              <a:t>10 replicates of each combination of variables</a:t>
            </a:r>
          </a:p>
          <a:p>
            <a:pPr lvl="1"/>
            <a:r>
              <a:rPr lang="en-US" dirty="0">
                <a:solidFill>
                  <a:schemeClr val="tx1">
                    <a:lumMod val="50000"/>
                    <a:lumOff val="50000"/>
                  </a:schemeClr>
                </a:solidFill>
              </a:rPr>
              <a:t>270 total individuals</a:t>
            </a:r>
          </a:p>
          <a:p>
            <a:r>
              <a:rPr lang="en-US" dirty="0">
                <a:solidFill>
                  <a:schemeClr val="tx1">
                    <a:lumMod val="50000"/>
                    <a:lumOff val="50000"/>
                  </a:schemeClr>
                </a:solidFill>
              </a:rPr>
              <a:t>Manipulated: </a:t>
            </a:r>
          </a:p>
          <a:p>
            <a:pPr lvl="1"/>
            <a:r>
              <a:rPr lang="en-US" dirty="0">
                <a:solidFill>
                  <a:schemeClr val="tx1">
                    <a:lumMod val="50000"/>
                    <a:lumOff val="50000"/>
                  </a:schemeClr>
                </a:solidFill>
              </a:rPr>
              <a:t>0%, 50%, 100% fruits on cactus</a:t>
            </a:r>
          </a:p>
          <a:p>
            <a:pPr lvl="2"/>
            <a:r>
              <a:rPr lang="en-US" dirty="0">
                <a:solidFill>
                  <a:schemeClr val="tx1">
                    <a:lumMod val="50000"/>
                    <a:lumOff val="50000"/>
                  </a:schemeClr>
                </a:solidFill>
              </a:rPr>
              <a:t>Collect in air-tight container to weigh and count seeds</a:t>
            </a:r>
          </a:p>
          <a:p>
            <a:r>
              <a:rPr lang="en-US" dirty="0">
                <a:solidFill>
                  <a:schemeClr val="tx1">
                    <a:lumMod val="50000"/>
                    <a:lumOff val="50000"/>
                  </a:schemeClr>
                </a:solidFill>
              </a:rPr>
              <a:t>Size </a:t>
            </a:r>
          </a:p>
          <a:p>
            <a:pPr lvl="1"/>
            <a:r>
              <a:rPr lang="en-US" dirty="0">
                <a:solidFill>
                  <a:schemeClr val="tx1">
                    <a:lumMod val="50000"/>
                    <a:lumOff val="50000"/>
                  </a:schemeClr>
                </a:solidFill>
              </a:rPr>
              <a:t>Small, medium, large</a:t>
            </a:r>
          </a:p>
          <a:p>
            <a:pPr lvl="1"/>
            <a:r>
              <a:rPr lang="en-US" dirty="0">
                <a:solidFill>
                  <a:schemeClr val="tx1">
                    <a:lumMod val="50000"/>
                    <a:lumOff val="50000"/>
                  </a:schemeClr>
                </a:solidFill>
              </a:rPr>
              <a:t>Binned after preliminary field season</a:t>
            </a:r>
          </a:p>
          <a:p>
            <a:r>
              <a:rPr lang="en-US" dirty="0">
                <a:solidFill>
                  <a:schemeClr val="tx1">
                    <a:lumMod val="50000"/>
                    <a:lumOff val="50000"/>
                  </a:schemeClr>
                </a:solidFill>
              </a:rPr>
              <a:t>Species</a:t>
            </a:r>
          </a:p>
          <a:p>
            <a:pPr lvl="1"/>
            <a:r>
              <a:rPr lang="en-US" i="1" dirty="0">
                <a:solidFill>
                  <a:schemeClr val="tx1">
                    <a:lumMod val="50000"/>
                    <a:lumOff val="50000"/>
                  </a:schemeClr>
                </a:solidFill>
              </a:rPr>
              <a:t>O. </a:t>
            </a:r>
            <a:r>
              <a:rPr lang="en-US" i="1" dirty="0" err="1">
                <a:solidFill>
                  <a:schemeClr val="tx1">
                    <a:lumMod val="50000"/>
                    <a:lumOff val="50000"/>
                  </a:schemeClr>
                </a:solidFill>
              </a:rPr>
              <a:t>basilaris</a:t>
            </a:r>
            <a:r>
              <a:rPr lang="en-US" i="1" dirty="0">
                <a:solidFill>
                  <a:schemeClr val="tx1">
                    <a:lumMod val="50000"/>
                    <a:lumOff val="50000"/>
                  </a:schemeClr>
                </a:solidFill>
              </a:rPr>
              <a:t> var. </a:t>
            </a:r>
            <a:r>
              <a:rPr lang="en-US" i="1" dirty="0" err="1">
                <a:solidFill>
                  <a:schemeClr val="tx1">
                    <a:lumMod val="50000"/>
                    <a:lumOff val="50000"/>
                  </a:schemeClr>
                </a:solidFill>
              </a:rPr>
              <a:t>basilaris</a:t>
            </a:r>
            <a:r>
              <a:rPr lang="en-US" i="1" dirty="0">
                <a:solidFill>
                  <a:schemeClr val="tx1">
                    <a:lumMod val="50000"/>
                    <a:lumOff val="50000"/>
                  </a:schemeClr>
                </a:solidFill>
              </a:rPr>
              <a:t>, O. </a:t>
            </a:r>
            <a:r>
              <a:rPr lang="en-US" i="1" dirty="0" err="1">
                <a:solidFill>
                  <a:schemeClr val="tx1">
                    <a:lumMod val="50000"/>
                    <a:lumOff val="50000"/>
                  </a:schemeClr>
                </a:solidFill>
              </a:rPr>
              <a:t>basiliaris</a:t>
            </a:r>
            <a:r>
              <a:rPr lang="en-US" i="1" dirty="0">
                <a:solidFill>
                  <a:schemeClr val="tx1">
                    <a:lumMod val="50000"/>
                    <a:lumOff val="50000"/>
                  </a:schemeClr>
                </a:solidFill>
              </a:rPr>
              <a:t> var. </a:t>
            </a:r>
            <a:r>
              <a:rPr lang="en-US" i="1" dirty="0" err="1">
                <a:solidFill>
                  <a:schemeClr val="tx1">
                    <a:lumMod val="50000"/>
                    <a:lumOff val="50000"/>
                  </a:schemeClr>
                </a:solidFill>
              </a:rPr>
              <a:t>treleasei</a:t>
            </a:r>
            <a:r>
              <a:rPr lang="en-US" i="1" dirty="0">
                <a:solidFill>
                  <a:schemeClr val="tx1">
                    <a:lumMod val="50000"/>
                    <a:lumOff val="50000"/>
                  </a:schemeClr>
                </a:solidFill>
              </a:rPr>
              <a:t>, C. </a:t>
            </a:r>
            <a:r>
              <a:rPr lang="en-US" i="1" dirty="0" err="1">
                <a:solidFill>
                  <a:schemeClr val="tx1">
                    <a:lumMod val="50000"/>
                    <a:lumOff val="50000"/>
                  </a:schemeClr>
                </a:solidFill>
              </a:rPr>
              <a:t>anthrocarpa</a:t>
            </a:r>
            <a:endParaRPr lang="en-US" i="1" dirty="0">
              <a:solidFill>
                <a:schemeClr val="tx1">
                  <a:lumMod val="50000"/>
                  <a:lumOff val="50000"/>
                </a:schemeClr>
              </a:solidFill>
            </a:endParaRPr>
          </a:p>
          <a:p>
            <a:endParaRPr lang="en-US" dirty="0"/>
          </a:p>
        </p:txBody>
      </p:sp>
      <p:pic>
        <p:nvPicPr>
          <p:cNvPr id="15362" name="Picture 2" descr="Image result for bird eating cactus fruit">
            <a:extLst>
              <a:ext uri="{FF2B5EF4-FFF2-40B4-BE49-F238E27FC236}">
                <a16:creationId xmlns:a16="http://schemas.microsoft.com/office/drawing/2014/main" id="{F2844F2F-E7D3-41ED-A7E4-7200B895C85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0728" y="1286669"/>
            <a:ext cx="3925671" cy="2613025"/>
          </a:xfrm>
          <a:prstGeom prst="rect">
            <a:avLst/>
          </a:prstGeom>
          <a:noFill/>
          <a:extLst>
            <a:ext uri="{909E8E84-426E-40DD-AFC4-6F175D3DCCD1}">
              <a14:hiddenFill xmlns:a14="http://schemas.microsoft.com/office/drawing/2010/main">
                <a:solidFill>
                  <a:srgbClr val="FFFFFF"/>
                </a:solidFill>
              </a14:hiddenFill>
            </a:ext>
          </a:extLst>
        </p:spPr>
      </p:pic>
      <p:pic>
        <p:nvPicPr>
          <p:cNvPr id="15364" name="Picture 4" descr="Image result for bird eating cactus fruit">
            <a:extLst>
              <a:ext uri="{FF2B5EF4-FFF2-40B4-BE49-F238E27FC236}">
                <a16:creationId xmlns:a16="http://schemas.microsoft.com/office/drawing/2014/main" id="{F60CFCB2-C4E7-4399-B943-02A84129B6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30629" y="4013994"/>
            <a:ext cx="3905770" cy="26058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85652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48" name="Picture 12" descr="Image result for bird drawing easy">
            <a:extLst>
              <a:ext uri="{FF2B5EF4-FFF2-40B4-BE49-F238E27FC236}">
                <a16:creationId xmlns:a16="http://schemas.microsoft.com/office/drawing/2014/main" id="{4E3CFF79-B488-4D45-96B3-687A1BBCCC9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94662" y="659210"/>
            <a:ext cx="643038" cy="52943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8ECB762A-1A0C-45F3-A9E0-4821E40BC516}"/>
              </a:ext>
            </a:extLst>
          </p:cNvPr>
          <p:cNvSpPr>
            <a:spLocks noGrp="1"/>
          </p:cNvSpPr>
          <p:nvPr>
            <p:ph type="title"/>
          </p:nvPr>
        </p:nvSpPr>
        <p:spPr/>
        <p:txBody>
          <a:bodyPr/>
          <a:lstStyle/>
          <a:p>
            <a:r>
              <a:rPr lang="en-US" dirty="0">
                <a:solidFill>
                  <a:schemeClr val="bg1">
                    <a:lumMod val="50000"/>
                  </a:schemeClr>
                </a:solidFill>
              </a:rPr>
              <a:t>Methods: Fruiting Experiment</a:t>
            </a:r>
          </a:p>
        </p:txBody>
      </p:sp>
      <p:sp>
        <p:nvSpPr>
          <p:cNvPr id="3" name="Content Placeholder 2">
            <a:extLst>
              <a:ext uri="{FF2B5EF4-FFF2-40B4-BE49-F238E27FC236}">
                <a16:creationId xmlns:a16="http://schemas.microsoft.com/office/drawing/2014/main" id="{FEC380A0-A96B-4952-B698-B64C918EFAC6}"/>
              </a:ext>
            </a:extLst>
          </p:cNvPr>
          <p:cNvSpPr>
            <a:spLocks noGrp="1"/>
          </p:cNvSpPr>
          <p:nvPr>
            <p:ph idx="1"/>
          </p:nvPr>
        </p:nvSpPr>
        <p:spPr>
          <a:xfrm>
            <a:off x="838200" y="1825625"/>
            <a:ext cx="5727700" cy="4351338"/>
          </a:xfrm>
        </p:spPr>
        <p:txBody>
          <a:bodyPr>
            <a:normAutofit fontScale="92500" lnSpcReduction="20000"/>
          </a:bodyPr>
          <a:lstStyle/>
          <a:p>
            <a:r>
              <a:rPr lang="en-US" dirty="0">
                <a:solidFill>
                  <a:schemeClr val="bg1">
                    <a:lumMod val="50000"/>
                  </a:schemeClr>
                </a:solidFill>
              </a:rPr>
              <a:t>Focal observations</a:t>
            </a:r>
          </a:p>
          <a:p>
            <a:pPr lvl="1"/>
            <a:r>
              <a:rPr lang="en-US" dirty="0">
                <a:solidFill>
                  <a:schemeClr val="bg1">
                    <a:lumMod val="50000"/>
                  </a:schemeClr>
                </a:solidFill>
              </a:rPr>
              <a:t>1 hour sessions in morning/evening</a:t>
            </a:r>
          </a:p>
          <a:p>
            <a:pPr lvl="2"/>
            <a:r>
              <a:rPr lang="en-US" dirty="0">
                <a:solidFill>
                  <a:schemeClr val="bg1">
                    <a:lumMod val="50000"/>
                  </a:schemeClr>
                </a:solidFill>
              </a:rPr>
              <a:t>4 replications per variable combination and open</a:t>
            </a:r>
          </a:p>
          <a:p>
            <a:pPr lvl="2"/>
            <a:r>
              <a:rPr lang="en-US" dirty="0">
                <a:solidFill>
                  <a:schemeClr val="bg1">
                    <a:lumMod val="50000"/>
                  </a:schemeClr>
                </a:solidFill>
              </a:rPr>
              <a:t>112 hours total </a:t>
            </a:r>
          </a:p>
          <a:p>
            <a:pPr lvl="1"/>
            <a:r>
              <a:rPr lang="en-US" dirty="0">
                <a:solidFill>
                  <a:schemeClr val="bg1">
                    <a:lumMod val="50000"/>
                  </a:schemeClr>
                </a:solidFill>
              </a:rPr>
              <a:t>Audio recordings</a:t>
            </a:r>
          </a:p>
          <a:p>
            <a:pPr lvl="1"/>
            <a:endParaRPr lang="en-US" dirty="0">
              <a:solidFill>
                <a:schemeClr val="bg1">
                  <a:lumMod val="50000"/>
                </a:schemeClr>
              </a:solidFill>
            </a:endParaRPr>
          </a:p>
          <a:p>
            <a:r>
              <a:rPr lang="en-US" dirty="0">
                <a:solidFill>
                  <a:schemeClr val="bg1">
                    <a:lumMod val="50000"/>
                  </a:schemeClr>
                </a:solidFill>
              </a:rPr>
              <a:t>Camera traps</a:t>
            </a:r>
          </a:p>
          <a:p>
            <a:pPr lvl="1"/>
            <a:r>
              <a:rPr lang="en-US" dirty="0">
                <a:solidFill>
                  <a:schemeClr val="bg1">
                    <a:lumMod val="50000"/>
                  </a:schemeClr>
                </a:solidFill>
              </a:rPr>
              <a:t>2 cameras at every combination of variables</a:t>
            </a:r>
          </a:p>
          <a:p>
            <a:pPr lvl="2"/>
            <a:r>
              <a:rPr lang="en-US" dirty="0">
                <a:solidFill>
                  <a:schemeClr val="bg1">
                    <a:lumMod val="50000"/>
                  </a:schemeClr>
                </a:solidFill>
              </a:rPr>
              <a:t>One facing cactus, one facing open area</a:t>
            </a:r>
          </a:p>
          <a:p>
            <a:pPr lvl="2"/>
            <a:r>
              <a:rPr lang="en-US" dirty="0">
                <a:solidFill>
                  <a:schemeClr val="bg1">
                    <a:lumMod val="50000"/>
                  </a:schemeClr>
                </a:solidFill>
              </a:rPr>
              <a:t>5 days left to photograph</a:t>
            </a:r>
          </a:p>
          <a:p>
            <a:pPr lvl="2"/>
            <a:r>
              <a:rPr lang="en-US" dirty="0">
                <a:solidFill>
                  <a:schemeClr val="bg1">
                    <a:lumMod val="50000"/>
                  </a:schemeClr>
                </a:solidFill>
              </a:rPr>
              <a:t>After 5 days, camera moved to new cactus</a:t>
            </a:r>
          </a:p>
          <a:p>
            <a:pPr lvl="2"/>
            <a:r>
              <a:rPr lang="en-US" dirty="0">
                <a:solidFill>
                  <a:schemeClr val="bg1">
                    <a:lumMod val="50000"/>
                  </a:schemeClr>
                </a:solidFill>
              </a:rPr>
              <a:t>5 reps (25 total days)</a:t>
            </a:r>
          </a:p>
          <a:p>
            <a:endParaRPr lang="en-US" dirty="0"/>
          </a:p>
        </p:txBody>
      </p:sp>
      <p:pic>
        <p:nvPicPr>
          <p:cNvPr id="14344" name="Picture 8" descr="Image result for camera emoji">
            <a:extLst>
              <a:ext uri="{FF2B5EF4-FFF2-40B4-BE49-F238E27FC236}">
                <a16:creationId xmlns:a16="http://schemas.microsoft.com/office/drawing/2014/main" id="{031A8F29-C23D-471A-B42E-A4015882AFA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56700" y="3560762"/>
            <a:ext cx="749300" cy="7493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8" descr="Image result for camera emoji">
            <a:extLst>
              <a:ext uri="{FF2B5EF4-FFF2-40B4-BE49-F238E27FC236}">
                <a16:creationId xmlns:a16="http://schemas.microsoft.com/office/drawing/2014/main" id="{5D51823A-96DE-4FDF-A48D-F27382B8CA1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0800000">
            <a:off x="9156700" y="2959100"/>
            <a:ext cx="749300" cy="749300"/>
          </a:xfrm>
          <a:prstGeom prst="rect">
            <a:avLst/>
          </a:prstGeom>
          <a:noFill/>
          <a:extLst>
            <a:ext uri="{909E8E84-426E-40DD-AFC4-6F175D3DCCD1}">
              <a14:hiddenFill xmlns:a14="http://schemas.microsoft.com/office/drawing/2010/main">
                <a:solidFill>
                  <a:srgbClr val="FFFFFF"/>
                </a:solidFill>
              </a14:hiddenFill>
            </a:ext>
          </a:extLst>
        </p:spPr>
      </p:pic>
      <p:pic>
        <p:nvPicPr>
          <p:cNvPr id="14346" name="Picture 10" descr="Related image">
            <a:extLst>
              <a:ext uri="{FF2B5EF4-FFF2-40B4-BE49-F238E27FC236}">
                <a16:creationId xmlns:a16="http://schemas.microsoft.com/office/drawing/2014/main" id="{43991688-3967-4712-ADB5-076D69A3E11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915400" y="759619"/>
            <a:ext cx="1231900" cy="1231900"/>
          </a:xfrm>
          <a:prstGeom prst="rect">
            <a:avLst/>
          </a:prstGeom>
          <a:noFill/>
          <a:extLst>
            <a:ext uri="{909E8E84-426E-40DD-AFC4-6F175D3DCCD1}">
              <a14:hiddenFill xmlns:a14="http://schemas.microsoft.com/office/drawing/2010/main">
                <a:solidFill>
                  <a:srgbClr val="FFFFFF"/>
                </a:solidFill>
              </a14:hiddenFill>
            </a:ext>
          </a:extLst>
        </p:spPr>
      </p:pic>
      <p:sp>
        <p:nvSpPr>
          <p:cNvPr id="4" name="Oval 3">
            <a:extLst>
              <a:ext uri="{FF2B5EF4-FFF2-40B4-BE49-F238E27FC236}">
                <a16:creationId xmlns:a16="http://schemas.microsoft.com/office/drawing/2014/main" id="{87AB72F8-78FB-4389-8DDC-8A19DA9939E7}"/>
              </a:ext>
            </a:extLst>
          </p:cNvPr>
          <p:cNvSpPr/>
          <p:nvPr/>
        </p:nvSpPr>
        <p:spPr>
          <a:xfrm>
            <a:off x="8813800" y="5168900"/>
            <a:ext cx="1447800" cy="1425575"/>
          </a:xfrm>
          <a:prstGeom prst="ellipse">
            <a:avLst/>
          </a:prstGeom>
          <a:solidFill>
            <a:schemeClr val="bg1"/>
          </a:solidFill>
          <a:ln>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Down 5">
            <a:extLst>
              <a:ext uri="{FF2B5EF4-FFF2-40B4-BE49-F238E27FC236}">
                <a16:creationId xmlns:a16="http://schemas.microsoft.com/office/drawing/2014/main" id="{80518FD6-A884-4A89-93BB-46CB729C6F29}"/>
              </a:ext>
            </a:extLst>
          </p:cNvPr>
          <p:cNvSpPr/>
          <p:nvPr/>
        </p:nvSpPr>
        <p:spPr>
          <a:xfrm>
            <a:off x="9423400" y="4310062"/>
            <a:ext cx="228600" cy="752872"/>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141E18DA-DD69-4376-926D-1DD234B15D30}"/>
              </a:ext>
            </a:extLst>
          </p:cNvPr>
          <p:cNvSpPr/>
          <p:nvPr/>
        </p:nvSpPr>
        <p:spPr>
          <a:xfrm rot="10800000">
            <a:off x="9423400" y="2146498"/>
            <a:ext cx="228600" cy="752872"/>
          </a:xfrm>
          <a:prstGeom prst="down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8325F91-6A01-4484-815A-C847DF4D8B16}"/>
              </a:ext>
            </a:extLst>
          </p:cNvPr>
          <p:cNvSpPr txBox="1"/>
          <p:nvPr/>
        </p:nvSpPr>
        <p:spPr>
          <a:xfrm>
            <a:off x="9537700" y="2320329"/>
            <a:ext cx="1231900" cy="381000"/>
          </a:xfrm>
          <a:prstGeom prst="rect">
            <a:avLst/>
          </a:prstGeom>
          <a:noFill/>
        </p:spPr>
        <p:txBody>
          <a:bodyPr wrap="square" rtlCol="0">
            <a:spAutoFit/>
          </a:bodyPr>
          <a:lstStyle/>
          <a:p>
            <a:r>
              <a:rPr lang="en-US" dirty="0"/>
              <a:t>5m</a:t>
            </a:r>
          </a:p>
        </p:txBody>
      </p:sp>
    </p:spTree>
    <p:extLst>
      <p:ext uri="{BB962C8B-B14F-4D97-AF65-F5344CB8AC3E}">
        <p14:creationId xmlns:p14="http://schemas.microsoft.com/office/powerpoint/2010/main" val="3521333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09126-85B1-4657-9CF1-3528059B8C10}"/>
              </a:ext>
            </a:extLst>
          </p:cNvPr>
          <p:cNvSpPr>
            <a:spLocks noGrp="1"/>
          </p:cNvSpPr>
          <p:nvPr>
            <p:ph type="title"/>
          </p:nvPr>
        </p:nvSpPr>
        <p:spPr/>
        <p:txBody>
          <a:bodyPr/>
          <a:lstStyle/>
          <a:p>
            <a:r>
              <a:rPr lang="en-US" dirty="0">
                <a:solidFill>
                  <a:schemeClr val="tx1">
                    <a:lumMod val="50000"/>
                    <a:lumOff val="50000"/>
                  </a:schemeClr>
                </a:solidFill>
              </a:rPr>
              <a:t>Positive Interactions in the Desert</a:t>
            </a:r>
          </a:p>
        </p:txBody>
      </p:sp>
      <p:sp>
        <p:nvSpPr>
          <p:cNvPr id="3" name="Content Placeholder 2">
            <a:extLst>
              <a:ext uri="{FF2B5EF4-FFF2-40B4-BE49-F238E27FC236}">
                <a16:creationId xmlns:a16="http://schemas.microsoft.com/office/drawing/2014/main" id="{E734515D-B9BB-4B33-9EEE-8B635852C8C0}"/>
              </a:ext>
            </a:extLst>
          </p:cNvPr>
          <p:cNvSpPr>
            <a:spLocks noGrp="1"/>
          </p:cNvSpPr>
          <p:nvPr>
            <p:ph idx="1"/>
          </p:nvPr>
        </p:nvSpPr>
        <p:spPr>
          <a:xfrm>
            <a:off x="655320" y="1886585"/>
            <a:ext cx="5732228" cy="4351338"/>
          </a:xfrm>
        </p:spPr>
        <p:txBody>
          <a:bodyPr/>
          <a:lstStyle/>
          <a:p>
            <a:r>
              <a:rPr lang="en-US" dirty="0">
                <a:solidFill>
                  <a:schemeClr val="tx1">
                    <a:lumMod val="50000"/>
                    <a:lumOff val="50000"/>
                  </a:schemeClr>
                </a:solidFill>
              </a:rPr>
              <a:t>Positive Interactions</a:t>
            </a:r>
          </a:p>
          <a:p>
            <a:r>
              <a:rPr lang="en-US" dirty="0">
                <a:solidFill>
                  <a:schemeClr val="tx1">
                    <a:lumMod val="50000"/>
                    <a:lumOff val="50000"/>
                  </a:schemeClr>
                </a:solidFill>
              </a:rPr>
              <a:t>Facilitation</a:t>
            </a:r>
          </a:p>
          <a:p>
            <a:pPr lvl="1"/>
            <a:r>
              <a:rPr lang="en-US" dirty="0">
                <a:solidFill>
                  <a:schemeClr val="tx1">
                    <a:lumMod val="50000"/>
                    <a:lumOff val="50000"/>
                  </a:schemeClr>
                </a:solidFill>
              </a:rPr>
              <a:t>Benefactor/protégé</a:t>
            </a:r>
          </a:p>
          <a:p>
            <a:pPr lvl="1"/>
            <a:r>
              <a:rPr lang="en-US" dirty="0">
                <a:solidFill>
                  <a:schemeClr val="tx1">
                    <a:lumMod val="50000"/>
                    <a:lumOff val="50000"/>
                  </a:schemeClr>
                </a:solidFill>
              </a:rPr>
              <a:t>Foundational species</a:t>
            </a:r>
          </a:p>
          <a:p>
            <a:pPr lvl="1"/>
            <a:r>
              <a:rPr lang="en-US" dirty="0">
                <a:solidFill>
                  <a:schemeClr val="tx1">
                    <a:lumMod val="50000"/>
                    <a:lumOff val="50000"/>
                  </a:schemeClr>
                </a:solidFill>
              </a:rPr>
              <a:t>Keystone species</a:t>
            </a:r>
          </a:p>
          <a:p>
            <a:r>
              <a:rPr lang="en-US" dirty="0">
                <a:solidFill>
                  <a:schemeClr val="tx1">
                    <a:lumMod val="50000"/>
                    <a:lumOff val="50000"/>
                  </a:schemeClr>
                </a:solidFill>
              </a:rPr>
              <a:t>Desert Ecosystems</a:t>
            </a:r>
          </a:p>
          <a:p>
            <a:pPr lvl="1"/>
            <a:r>
              <a:rPr lang="en-US" dirty="0">
                <a:solidFill>
                  <a:schemeClr val="tx1">
                    <a:lumMod val="50000"/>
                    <a:lumOff val="50000"/>
                  </a:schemeClr>
                </a:solidFill>
              </a:rPr>
              <a:t>Provides water and shade</a:t>
            </a:r>
          </a:p>
          <a:p>
            <a:pPr lvl="1"/>
            <a:r>
              <a:rPr lang="en-US" dirty="0">
                <a:solidFill>
                  <a:schemeClr val="tx1">
                    <a:lumMod val="50000"/>
                    <a:lumOff val="50000"/>
                  </a:schemeClr>
                </a:solidFill>
              </a:rPr>
              <a:t>Protects against herbivory, wind, &amp; freezing temperature</a:t>
            </a:r>
          </a:p>
          <a:p>
            <a:r>
              <a:rPr lang="en-US" dirty="0">
                <a:solidFill>
                  <a:schemeClr val="tx1">
                    <a:lumMod val="50000"/>
                    <a:lumOff val="50000"/>
                  </a:schemeClr>
                </a:solidFill>
              </a:rPr>
              <a:t>Seeds must get to benefactor </a:t>
            </a:r>
          </a:p>
          <a:p>
            <a:pPr marL="0" indent="0">
              <a:buNone/>
            </a:pPr>
            <a:endParaRPr lang="en-US" dirty="0">
              <a:solidFill>
                <a:schemeClr val="tx1">
                  <a:lumMod val="50000"/>
                  <a:lumOff val="50000"/>
                </a:schemeClr>
              </a:solidFill>
            </a:endParaRPr>
          </a:p>
        </p:txBody>
      </p:sp>
      <p:pic>
        <p:nvPicPr>
          <p:cNvPr id="9218" name="Picture 2" descr="Related image">
            <a:extLst>
              <a:ext uri="{FF2B5EF4-FFF2-40B4-BE49-F238E27FC236}">
                <a16:creationId xmlns:a16="http://schemas.microsoft.com/office/drawing/2014/main" id="{B6D6678D-7A5A-4A69-89E3-5D0824BA18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690688"/>
            <a:ext cx="5732228" cy="435471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A993A6E-D11B-4414-BA48-445EE1B3EA6F}"/>
              </a:ext>
            </a:extLst>
          </p:cNvPr>
          <p:cNvSpPr txBox="1"/>
          <p:nvPr/>
        </p:nvSpPr>
        <p:spPr>
          <a:xfrm>
            <a:off x="9073765" y="2831584"/>
            <a:ext cx="1759335" cy="369332"/>
          </a:xfrm>
          <a:prstGeom prst="rect">
            <a:avLst/>
          </a:prstGeom>
          <a:solidFill>
            <a:srgbClr val="E9B67E"/>
          </a:solidFill>
        </p:spPr>
        <p:txBody>
          <a:bodyPr wrap="square" rtlCol="0">
            <a:spAutoFit/>
          </a:bodyPr>
          <a:lstStyle/>
          <a:p>
            <a:r>
              <a:rPr lang="en-US" b="1" dirty="0"/>
              <a:t>benefactor plant</a:t>
            </a:r>
          </a:p>
        </p:txBody>
      </p:sp>
    </p:spTree>
    <p:extLst>
      <p:ext uri="{BB962C8B-B14F-4D97-AF65-F5344CB8AC3E}">
        <p14:creationId xmlns:p14="http://schemas.microsoft.com/office/powerpoint/2010/main" val="18857926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A1EE1-CB4F-47D6-968F-0654E003EC4D}"/>
              </a:ext>
            </a:extLst>
          </p:cNvPr>
          <p:cNvSpPr>
            <a:spLocks noGrp="1"/>
          </p:cNvSpPr>
          <p:nvPr>
            <p:ph type="title"/>
          </p:nvPr>
        </p:nvSpPr>
        <p:spPr/>
        <p:txBody>
          <a:bodyPr/>
          <a:lstStyle/>
          <a:p>
            <a:r>
              <a:rPr lang="en-US" dirty="0">
                <a:solidFill>
                  <a:schemeClr val="bg1">
                    <a:lumMod val="50000"/>
                  </a:schemeClr>
                </a:solidFill>
              </a:rPr>
              <a:t>Paired Flower-Fruit Observations</a:t>
            </a:r>
          </a:p>
        </p:txBody>
      </p:sp>
      <p:sp>
        <p:nvSpPr>
          <p:cNvPr id="3" name="Content Placeholder 2">
            <a:extLst>
              <a:ext uri="{FF2B5EF4-FFF2-40B4-BE49-F238E27FC236}">
                <a16:creationId xmlns:a16="http://schemas.microsoft.com/office/drawing/2014/main" id="{CA7E2A33-426E-4211-BA6F-E128B42B88F8}"/>
              </a:ext>
            </a:extLst>
          </p:cNvPr>
          <p:cNvSpPr>
            <a:spLocks noGrp="1"/>
          </p:cNvSpPr>
          <p:nvPr>
            <p:ph idx="1"/>
          </p:nvPr>
        </p:nvSpPr>
        <p:spPr>
          <a:xfrm>
            <a:off x="838200" y="1825625"/>
            <a:ext cx="6858000" cy="4351338"/>
          </a:xfrm>
        </p:spPr>
        <p:txBody>
          <a:bodyPr>
            <a:normAutofit fontScale="92500"/>
          </a:bodyPr>
          <a:lstStyle/>
          <a:p>
            <a:r>
              <a:rPr lang="en-US" dirty="0">
                <a:solidFill>
                  <a:schemeClr val="bg1">
                    <a:lumMod val="50000"/>
                  </a:schemeClr>
                </a:solidFill>
              </a:rPr>
              <a:t>Fruiting and flowering manipulations won’t be the same cacti</a:t>
            </a:r>
          </a:p>
          <a:p>
            <a:pPr lvl="1"/>
            <a:r>
              <a:rPr lang="en-US" dirty="0">
                <a:solidFill>
                  <a:schemeClr val="bg1">
                    <a:lumMod val="50000"/>
                  </a:schemeClr>
                </a:solidFill>
              </a:rPr>
              <a:t>Possible that flowers won’t fruit, could lead to issues in fruiting season</a:t>
            </a:r>
          </a:p>
          <a:p>
            <a:r>
              <a:rPr lang="en-US" dirty="0">
                <a:solidFill>
                  <a:schemeClr val="bg1">
                    <a:lumMod val="50000"/>
                  </a:schemeClr>
                </a:solidFill>
              </a:rPr>
              <a:t>Lat-long of 20 individuals of each species</a:t>
            </a:r>
          </a:p>
          <a:p>
            <a:pPr lvl="1"/>
            <a:r>
              <a:rPr lang="en-US" dirty="0">
                <a:solidFill>
                  <a:schemeClr val="bg1">
                    <a:lumMod val="50000"/>
                  </a:schemeClr>
                </a:solidFill>
              </a:rPr>
              <a:t>x, y, z</a:t>
            </a:r>
          </a:p>
          <a:p>
            <a:pPr lvl="1"/>
            <a:r>
              <a:rPr lang="en-US" dirty="0">
                <a:solidFill>
                  <a:schemeClr val="bg1">
                    <a:lumMod val="50000"/>
                  </a:schemeClr>
                </a:solidFill>
              </a:rPr>
              <a:t>Number of branches</a:t>
            </a:r>
          </a:p>
          <a:p>
            <a:pPr lvl="1"/>
            <a:r>
              <a:rPr lang="en-US" dirty="0">
                <a:solidFill>
                  <a:schemeClr val="bg1">
                    <a:lumMod val="50000"/>
                  </a:schemeClr>
                </a:solidFill>
              </a:rPr>
              <a:t>Number of flowers -&gt; fruit</a:t>
            </a:r>
          </a:p>
          <a:p>
            <a:pPr lvl="1"/>
            <a:r>
              <a:rPr lang="en-US" dirty="0">
                <a:solidFill>
                  <a:schemeClr val="bg1">
                    <a:lumMod val="50000"/>
                  </a:schemeClr>
                </a:solidFill>
              </a:rPr>
              <a:t>Sucrose content of flowers (radiometer)</a:t>
            </a:r>
          </a:p>
          <a:p>
            <a:r>
              <a:rPr lang="en-US" dirty="0">
                <a:solidFill>
                  <a:schemeClr val="bg1">
                    <a:lumMod val="50000"/>
                  </a:schemeClr>
                </a:solidFill>
              </a:rPr>
              <a:t>Establish flowering patterns impact on fruiting patterns of different cacti characteristics</a:t>
            </a:r>
          </a:p>
        </p:txBody>
      </p:sp>
      <p:pic>
        <p:nvPicPr>
          <p:cNvPr id="16386" name="Picture 2" descr="Image result for opuntia basilaris flower">
            <a:extLst>
              <a:ext uri="{FF2B5EF4-FFF2-40B4-BE49-F238E27FC236}">
                <a16:creationId xmlns:a16="http://schemas.microsoft.com/office/drawing/2014/main" id="{3CC70448-1756-4118-BBC5-3146144910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244342" y="1395412"/>
            <a:ext cx="3331707" cy="2863850"/>
          </a:xfrm>
          <a:prstGeom prst="rect">
            <a:avLst/>
          </a:prstGeom>
          <a:noFill/>
          <a:extLst>
            <a:ext uri="{909E8E84-426E-40DD-AFC4-6F175D3DCCD1}">
              <a14:hiddenFill xmlns:a14="http://schemas.microsoft.com/office/drawing/2010/main">
                <a:solidFill>
                  <a:srgbClr val="FFFFFF"/>
                </a:solidFill>
              </a14:hiddenFill>
            </a:ext>
          </a:extLst>
        </p:spPr>
      </p:pic>
      <p:pic>
        <p:nvPicPr>
          <p:cNvPr id="16388" name="Picture 4" descr="Image result for opuntia basilaris fruit">
            <a:extLst>
              <a:ext uri="{FF2B5EF4-FFF2-40B4-BE49-F238E27FC236}">
                <a16:creationId xmlns:a16="http://schemas.microsoft.com/office/drawing/2014/main" id="{BABF0B27-56C1-434B-9732-B721852B4EB5}"/>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189000"/>
                    </a14:imgEffect>
                  </a14:imgLayer>
                </a14:imgProps>
              </a:ext>
              <a:ext uri="{28A0092B-C50C-407E-A947-70E740481C1C}">
                <a14:useLocalDpi xmlns:a14="http://schemas.microsoft.com/office/drawing/2010/main" val="0"/>
              </a:ext>
            </a:extLst>
          </a:blip>
          <a:srcRect b="9048"/>
          <a:stretch/>
        </p:blipFill>
        <p:spPr bwMode="auto">
          <a:xfrm>
            <a:off x="8269849" y="4406216"/>
            <a:ext cx="3306200" cy="22041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585081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A313E-520A-47B4-896A-8F058DB032E5}"/>
              </a:ext>
            </a:extLst>
          </p:cNvPr>
          <p:cNvSpPr>
            <a:spLocks noGrp="1"/>
          </p:cNvSpPr>
          <p:nvPr>
            <p:ph type="title"/>
          </p:nvPr>
        </p:nvSpPr>
        <p:spPr>
          <a:xfrm>
            <a:off x="838200" y="365125"/>
            <a:ext cx="10515600" cy="1325563"/>
          </a:xfrm>
        </p:spPr>
        <p:txBody>
          <a:bodyPr>
            <a:normAutofit fontScale="90000"/>
          </a:bodyPr>
          <a:lstStyle/>
          <a:p>
            <a:r>
              <a:rPr lang="en-US" dirty="0">
                <a:solidFill>
                  <a:schemeClr val="bg1">
                    <a:lumMod val="50000"/>
                  </a:schemeClr>
                </a:solidFill>
              </a:rPr>
              <a:t>Chapter 3: Avian pollination and seed dispersal influence on seed shadow of </a:t>
            </a:r>
            <a:r>
              <a:rPr lang="en-US" dirty="0" err="1">
                <a:solidFill>
                  <a:schemeClr val="bg1">
                    <a:lumMod val="50000"/>
                  </a:schemeClr>
                </a:solidFill>
              </a:rPr>
              <a:t>Cactaceae</a:t>
            </a:r>
            <a:r>
              <a:rPr lang="en-US" dirty="0">
                <a:solidFill>
                  <a:schemeClr val="bg1">
                    <a:lumMod val="50000"/>
                  </a:schemeClr>
                </a:solidFill>
              </a:rPr>
              <a:t> obligate protege plants</a:t>
            </a:r>
          </a:p>
        </p:txBody>
      </p:sp>
      <p:sp>
        <p:nvSpPr>
          <p:cNvPr id="5" name="Content Placeholder 4">
            <a:extLst>
              <a:ext uri="{FF2B5EF4-FFF2-40B4-BE49-F238E27FC236}">
                <a16:creationId xmlns:a16="http://schemas.microsoft.com/office/drawing/2014/main" id="{E619A37F-248B-43A1-B553-A0EB6287CA8C}"/>
              </a:ext>
            </a:extLst>
          </p:cNvPr>
          <p:cNvSpPr>
            <a:spLocks noGrp="1"/>
          </p:cNvSpPr>
          <p:nvPr>
            <p:ph idx="1"/>
          </p:nvPr>
        </p:nvSpPr>
        <p:spPr>
          <a:xfrm>
            <a:off x="838200" y="2090668"/>
            <a:ext cx="10515600" cy="4351338"/>
          </a:xfrm>
        </p:spPr>
        <p:txBody>
          <a:bodyPr>
            <a:normAutofit fontScale="92500" lnSpcReduction="10000"/>
          </a:bodyPr>
          <a:lstStyle/>
          <a:p>
            <a:r>
              <a:rPr lang="en-US" dirty="0">
                <a:solidFill>
                  <a:schemeClr val="bg1">
                    <a:lumMod val="50000"/>
                  </a:schemeClr>
                </a:solidFill>
              </a:rPr>
              <a:t>Purpose:</a:t>
            </a:r>
          </a:p>
          <a:p>
            <a:pPr lvl="1"/>
            <a:r>
              <a:rPr lang="en-US" dirty="0">
                <a:solidFill>
                  <a:schemeClr val="bg1">
                    <a:lumMod val="50000"/>
                  </a:schemeClr>
                </a:solidFill>
              </a:rPr>
              <a:t>Test the importance of birds as pollinators/seed dispersers for cacti which are, at different life stages, beneficiaries and benefactors of facilitating plants and animals respectively. </a:t>
            </a:r>
          </a:p>
          <a:p>
            <a:r>
              <a:rPr lang="en-US" dirty="0">
                <a:solidFill>
                  <a:schemeClr val="bg1">
                    <a:lumMod val="50000"/>
                  </a:schemeClr>
                </a:solidFill>
              </a:rPr>
              <a:t>Research Questions:</a:t>
            </a:r>
          </a:p>
          <a:p>
            <a:pPr lvl="1"/>
            <a:r>
              <a:rPr lang="en-US" dirty="0">
                <a:solidFill>
                  <a:schemeClr val="bg1">
                    <a:lumMod val="50000"/>
                  </a:schemeClr>
                </a:solidFill>
              </a:rPr>
              <a:t>Does flower number predict fruit number?</a:t>
            </a:r>
          </a:p>
          <a:p>
            <a:pPr lvl="1"/>
            <a:r>
              <a:rPr lang="en-US" dirty="0">
                <a:solidFill>
                  <a:schemeClr val="bg1">
                    <a:lumMod val="50000"/>
                  </a:schemeClr>
                </a:solidFill>
              </a:rPr>
              <a:t>Do larger cacti produce more flowers/fruits, or higher mass fruits than smaller cacti?</a:t>
            </a:r>
          </a:p>
          <a:p>
            <a:pPr lvl="1"/>
            <a:r>
              <a:rPr lang="en-US" dirty="0">
                <a:solidFill>
                  <a:schemeClr val="bg1">
                    <a:lumMod val="50000"/>
                  </a:schemeClr>
                </a:solidFill>
              </a:rPr>
              <a:t>Do larger fruits produce more seeds, or higher mass seeds than smaller fruits?</a:t>
            </a:r>
          </a:p>
          <a:p>
            <a:pPr lvl="1"/>
            <a:r>
              <a:rPr lang="en-US" dirty="0">
                <a:solidFill>
                  <a:schemeClr val="bg1">
                    <a:lumMod val="50000"/>
                  </a:schemeClr>
                </a:solidFill>
              </a:rPr>
              <a:t>Are frugivorous birds more frequent at for larger cacti?</a:t>
            </a:r>
          </a:p>
          <a:p>
            <a:pPr lvl="1"/>
            <a:r>
              <a:rPr lang="en-US" dirty="0">
                <a:solidFill>
                  <a:schemeClr val="bg1">
                    <a:lumMod val="50000"/>
                  </a:schemeClr>
                </a:solidFill>
              </a:rPr>
              <a:t>Are pollinating birds (hummingbirds) optimally foraging at larger cacti?</a:t>
            </a:r>
          </a:p>
          <a:p>
            <a:pPr lvl="1"/>
            <a:r>
              <a:rPr lang="en-US" dirty="0">
                <a:solidFill>
                  <a:schemeClr val="bg1">
                    <a:lumMod val="50000"/>
                  </a:schemeClr>
                </a:solidFill>
              </a:rPr>
              <a:t>Do birds produce seed rain in favorable habitats for germinating seedlings (under a benefactor shrub canopy)?</a:t>
            </a:r>
          </a:p>
        </p:txBody>
      </p:sp>
    </p:spTree>
    <p:extLst>
      <p:ext uri="{BB962C8B-B14F-4D97-AF65-F5344CB8AC3E}">
        <p14:creationId xmlns:p14="http://schemas.microsoft.com/office/powerpoint/2010/main" val="17760161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BC47E-85F1-4D7B-B59F-66900D5C8774}"/>
              </a:ext>
            </a:extLst>
          </p:cNvPr>
          <p:cNvSpPr>
            <a:spLocks noGrp="1"/>
          </p:cNvSpPr>
          <p:nvPr>
            <p:ph type="title"/>
          </p:nvPr>
        </p:nvSpPr>
        <p:spPr/>
        <p:txBody>
          <a:bodyPr/>
          <a:lstStyle/>
          <a:p>
            <a:r>
              <a:rPr lang="en-US" dirty="0">
                <a:solidFill>
                  <a:schemeClr val="bg1">
                    <a:lumMod val="50000"/>
                  </a:schemeClr>
                </a:solidFill>
              </a:rPr>
              <a:t>Hypothesis &amp; Predictions</a:t>
            </a:r>
          </a:p>
        </p:txBody>
      </p:sp>
      <p:sp>
        <p:nvSpPr>
          <p:cNvPr id="3" name="Content Placeholder 2">
            <a:extLst>
              <a:ext uri="{FF2B5EF4-FFF2-40B4-BE49-F238E27FC236}">
                <a16:creationId xmlns:a16="http://schemas.microsoft.com/office/drawing/2014/main" id="{76A6BC5E-D962-499D-9358-A73D1AF0C8B9}"/>
              </a:ext>
            </a:extLst>
          </p:cNvPr>
          <p:cNvSpPr>
            <a:spLocks noGrp="1"/>
          </p:cNvSpPr>
          <p:nvPr>
            <p:ph idx="1"/>
          </p:nvPr>
        </p:nvSpPr>
        <p:spPr/>
        <p:txBody>
          <a:bodyPr>
            <a:normAutofit fontScale="92500" lnSpcReduction="20000"/>
          </a:bodyPr>
          <a:lstStyle/>
          <a:p>
            <a:r>
              <a:rPr lang="en-US" dirty="0">
                <a:solidFill>
                  <a:schemeClr val="bg1">
                    <a:lumMod val="50000"/>
                  </a:schemeClr>
                </a:solidFill>
              </a:rPr>
              <a:t>Hypothesis: Positive interactions between birds and cacti are the limiting factor in cacti distribution to the canopy of a benefactor shrub, with plant size and allocation being a determining factor in interaction strength.    </a:t>
            </a:r>
          </a:p>
          <a:p>
            <a:r>
              <a:rPr lang="en-US" dirty="0">
                <a:solidFill>
                  <a:schemeClr val="bg1">
                    <a:lumMod val="75000"/>
                  </a:schemeClr>
                </a:solidFill>
              </a:rPr>
              <a:t>Predictions:   </a:t>
            </a:r>
          </a:p>
          <a:p>
            <a:pPr marL="0" indent="0">
              <a:buNone/>
            </a:pPr>
            <a:r>
              <a:rPr lang="en-US" dirty="0">
                <a:solidFill>
                  <a:schemeClr val="bg1">
                    <a:lumMod val="75000"/>
                  </a:schemeClr>
                </a:solidFill>
              </a:rPr>
              <a:t>	a. Cacti reproduction effort is size-dependent, and fruit and seed size 	are positively correlated.    </a:t>
            </a:r>
          </a:p>
          <a:p>
            <a:pPr marL="0" indent="0">
              <a:buNone/>
            </a:pPr>
            <a:r>
              <a:rPr lang="en-US" dirty="0">
                <a:solidFill>
                  <a:schemeClr val="bg1">
                    <a:lumMod val="75000"/>
                  </a:schemeClr>
                </a:solidFill>
              </a:rPr>
              <a:t>	b. Bird visitation rates for pollination and frugivory are positively 	related to cacti size and floral display.    </a:t>
            </a:r>
          </a:p>
          <a:p>
            <a:pPr marL="0" indent="0">
              <a:buNone/>
            </a:pPr>
            <a:r>
              <a:rPr lang="en-US" dirty="0">
                <a:solidFill>
                  <a:schemeClr val="bg1">
                    <a:lumMod val="75000"/>
                  </a:schemeClr>
                </a:solidFill>
              </a:rPr>
              <a:t>	c. The bird-cacti relationship is species specific (both for bird and cacti 	species).    </a:t>
            </a:r>
          </a:p>
          <a:p>
            <a:pPr marL="0" indent="0">
              <a:buNone/>
            </a:pPr>
            <a:r>
              <a:rPr lang="en-US" dirty="0">
                <a:solidFill>
                  <a:schemeClr val="bg1">
                    <a:lumMod val="50000"/>
                  </a:schemeClr>
                </a:solidFill>
              </a:rPr>
              <a:t>	d. Frugivorous birds are perching in spaces for depositing seed rain in 	optimal germination habitats (under benefactor shrubs.)</a:t>
            </a:r>
          </a:p>
        </p:txBody>
      </p:sp>
    </p:spTree>
    <p:extLst>
      <p:ext uri="{BB962C8B-B14F-4D97-AF65-F5344CB8AC3E}">
        <p14:creationId xmlns:p14="http://schemas.microsoft.com/office/powerpoint/2010/main" val="9806657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97266-9FC6-48BA-8157-46E782703373}"/>
              </a:ext>
            </a:extLst>
          </p:cNvPr>
          <p:cNvSpPr>
            <a:spLocks noGrp="1"/>
          </p:cNvSpPr>
          <p:nvPr>
            <p:ph type="title"/>
          </p:nvPr>
        </p:nvSpPr>
        <p:spPr/>
        <p:txBody>
          <a:bodyPr/>
          <a:lstStyle/>
          <a:p>
            <a:r>
              <a:rPr lang="en-US" dirty="0"/>
              <a:t>Variables</a:t>
            </a:r>
          </a:p>
        </p:txBody>
      </p:sp>
      <p:sp>
        <p:nvSpPr>
          <p:cNvPr id="3" name="Content Placeholder 2">
            <a:extLst>
              <a:ext uri="{FF2B5EF4-FFF2-40B4-BE49-F238E27FC236}">
                <a16:creationId xmlns:a16="http://schemas.microsoft.com/office/drawing/2014/main" id="{69D38DF4-C83A-48AE-9021-E215C2965656}"/>
              </a:ext>
            </a:extLst>
          </p:cNvPr>
          <p:cNvSpPr>
            <a:spLocks noGrp="1"/>
          </p:cNvSpPr>
          <p:nvPr>
            <p:ph idx="1"/>
          </p:nvPr>
        </p:nvSpPr>
        <p:spPr/>
        <p:txBody>
          <a:bodyPr>
            <a:normAutofit fontScale="70000" lnSpcReduction="20000"/>
          </a:bodyPr>
          <a:lstStyle/>
          <a:p>
            <a:r>
              <a:rPr lang="en-US" dirty="0">
                <a:solidFill>
                  <a:schemeClr val="bg1">
                    <a:lumMod val="65000"/>
                  </a:schemeClr>
                </a:solidFill>
              </a:rPr>
              <a:t>Factors</a:t>
            </a:r>
          </a:p>
          <a:p>
            <a:pPr lvl="1"/>
            <a:r>
              <a:rPr lang="en-US" dirty="0">
                <a:solidFill>
                  <a:schemeClr val="bg1">
                    <a:lumMod val="65000"/>
                  </a:schemeClr>
                </a:solidFill>
              </a:rPr>
              <a:t>Mesohabitat: Open/Cactus</a:t>
            </a:r>
          </a:p>
          <a:p>
            <a:pPr lvl="1"/>
            <a:r>
              <a:rPr lang="en-US" dirty="0">
                <a:solidFill>
                  <a:schemeClr val="bg1">
                    <a:lumMod val="65000"/>
                  </a:schemeClr>
                </a:solidFill>
              </a:rPr>
              <a:t>Species</a:t>
            </a:r>
          </a:p>
          <a:p>
            <a:pPr lvl="1"/>
            <a:r>
              <a:rPr lang="en-US" dirty="0">
                <a:solidFill>
                  <a:schemeClr val="bg1">
                    <a:lumMod val="65000"/>
                  </a:schemeClr>
                </a:solidFill>
              </a:rPr>
              <a:t>Size: Small, Medium, Large</a:t>
            </a:r>
          </a:p>
          <a:p>
            <a:pPr lvl="1"/>
            <a:r>
              <a:rPr lang="en-US" dirty="0">
                <a:solidFill>
                  <a:schemeClr val="bg1">
                    <a:lumMod val="65000"/>
                  </a:schemeClr>
                </a:solidFill>
              </a:rPr>
              <a:t>Percent fruit/flower: 0%, 50%, 100%</a:t>
            </a:r>
          </a:p>
          <a:p>
            <a:r>
              <a:rPr lang="en-US" dirty="0">
                <a:solidFill>
                  <a:schemeClr val="bg1">
                    <a:lumMod val="65000"/>
                  </a:schemeClr>
                </a:solidFill>
              </a:rPr>
              <a:t>Responses</a:t>
            </a:r>
          </a:p>
          <a:p>
            <a:pPr lvl="1"/>
            <a:r>
              <a:rPr lang="en-US" dirty="0">
                <a:solidFill>
                  <a:schemeClr val="bg1">
                    <a:lumMod val="65000"/>
                  </a:schemeClr>
                </a:solidFill>
              </a:rPr>
              <a:t>Mass of individual fruits</a:t>
            </a:r>
          </a:p>
          <a:p>
            <a:pPr lvl="1"/>
            <a:r>
              <a:rPr lang="en-US" dirty="0">
                <a:solidFill>
                  <a:schemeClr val="bg1">
                    <a:lumMod val="65000"/>
                  </a:schemeClr>
                </a:solidFill>
              </a:rPr>
              <a:t>Mass of individual seeds</a:t>
            </a:r>
          </a:p>
          <a:p>
            <a:pPr lvl="1"/>
            <a:r>
              <a:rPr lang="en-US" dirty="0">
                <a:solidFill>
                  <a:schemeClr val="bg1">
                    <a:lumMod val="65000"/>
                  </a:schemeClr>
                </a:solidFill>
              </a:rPr>
              <a:t>Number of flowers per cactus</a:t>
            </a:r>
          </a:p>
          <a:p>
            <a:pPr lvl="1"/>
            <a:r>
              <a:rPr lang="en-US" dirty="0">
                <a:solidFill>
                  <a:schemeClr val="bg1">
                    <a:lumMod val="65000"/>
                  </a:schemeClr>
                </a:solidFill>
              </a:rPr>
              <a:t>Number of fruits per cactus</a:t>
            </a:r>
          </a:p>
          <a:p>
            <a:pPr lvl="1"/>
            <a:r>
              <a:rPr lang="en-US" dirty="0">
                <a:solidFill>
                  <a:schemeClr val="bg1">
                    <a:lumMod val="65000"/>
                  </a:schemeClr>
                </a:solidFill>
              </a:rPr>
              <a:t>Number of seeds per fruit</a:t>
            </a:r>
          </a:p>
          <a:p>
            <a:pPr lvl="1"/>
            <a:r>
              <a:rPr lang="en-US" dirty="0">
                <a:solidFill>
                  <a:schemeClr val="bg1">
                    <a:lumMod val="65000"/>
                  </a:schemeClr>
                </a:solidFill>
              </a:rPr>
              <a:t>Species richness and diversity per cactus </a:t>
            </a:r>
          </a:p>
          <a:p>
            <a:pPr lvl="1"/>
            <a:r>
              <a:rPr lang="en-US" dirty="0">
                <a:solidFill>
                  <a:schemeClr val="bg1">
                    <a:lumMod val="65000"/>
                  </a:schemeClr>
                </a:solidFill>
              </a:rPr>
              <a:t>Proportion of frugivorous birds present relative to non frugivorous birds</a:t>
            </a:r>
          </a:p>
          <a:p>
            <a:pPr lvl="1"/>
            <a:r>
              <a:rPr lang="en-US" b="1" dirty="0">
                <a:solidFill>
                  <a:schemeClr val="tx1">
                    <a:lumMod val="50000"/>
                    <a:lumOff val="50000"/>
                  </a:schemeClr>
                </a:solidFill>
              </a:rPr>
              <a:t>Frugivorous bird visitation rate at cacti and benefactor shrub</a:t>
            </a:r>
          </a:p>
          <a:p>
            <a:pPr lvl="1"/>
            <a:r>
              <a:rPr lang="en-US" b="1" dirty="0">
                <a:solidFill>
                  <a:schemeClr val="tx1">
                    <a:lumMod val="50000"/>
                    <a:lumOff val="50000"/>
                  </a:schemeClr>
                </a:solidFill>
              </a:rPr>
              <a:t>Species richness and diversity per benefactor shrub</a:t>
            </a:r>
          </a:p>
          <a:p>
            <a:pPr lvl="1"/>
            <a:r>
              <a:rPr lang="en-US" b="1" dirty="0">
                <a:solidFill>
                  <a:schemeClr val="tx1">
                    <a:lumMod val="50000"/>
                    <a:lumOff val="50000"/>
                  </a:schemeClr>
                </a:solidFill>
              </a:rPr>
              <a:t>Proportion of frugivorous birds present relative to other species per benefactor shrub</a:t>
            </a:r>
          </a:p>
          <a:p>
            <a:pPr lvl="1"/>
            <a:endParaRPr lang="en-US" dirty="0">
              <a:solidFill>
                <a:schemeClr val="tx1">
                  <a:lumMod val="50000"/>
                  <a:lumOff val="50000"/>
                </a:schemeClr>
              </a:solidFill>
            </a:endParaRPr>
          </a:p>
        </p:txBody>
      </p:sp>
    </p:spTree>
    <p:extLst>
      <p:ext uri="{BB962C8B-B14F-4D97-AF65-F5344CB8AC3E}">
        <p14:creationId xmlns:p14="http://schemas.microsoft.com/office/powerpoint/2010/main" val="16411471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5453EE-C333-41C6-AF9D-17293A27F10F}"/>
              </a:ext>
            </a:extLst>
          </p:cNvPr>
          <p:cNvSpPr>
            <a:spLocks noGrp="1"/>
          </p:cNvSpPr>
          <p:nvPr>
            <p:ph type="title"/>
          </p:nvPr>
        </p:nvSpPr>
        <p:spPr>
          <a:xfrm>
            <a:off x="838200" y="378378"/>
            <a:ext cx="10515600" cy="1325563"/>
          </a:xfrm>
        </p:spPr>
        <p:txBody>
          <a:bodyPr/>
          <a:lstStyle/>
          <a:p>
            <a:r>
              <a:rPr lang="en-US">
                <a:solidFill>
                  <a:schemeClr val="tx1">
                    <a:lumMod val="50000"/>
                    <a:lumOff val="50000"/>
                  </a:schemeClr>
                </a:solidFill>
              </a:rPr>
              <a:t>Study Species</a:t>
            </a:r>
            <a:endParaRPr lang="en-US" dirty="0">
              <a:solidFill>
                <a:schemeClr val="tx1">
                  <a:lumMod val="50000"/>
                  <a:lumOff val="50000"/>
                </a:schemeClr>
              </a:solidFill>
            </a:endParaRPr>
          </a:p>
        </p:txBody>
      </p:sp>
      <p:sp>
        <p:nvSpPr>
          <p:cNvPr id="3" name="Content Placeholder 2">
            <a:extLst>
              <a:ext uri="{FF2B5EF4-FFF2-40B4-BE49-F238E27FC236}">
                <a16:creationId xmlns:a16="http://schemas.microsoft.com/office/drawing/2014/main" id="{F8A118DC-E755-480F-B522-5E3469146392}"/>
              </a:ext>
            </a:extLst>
          </p:cNvPr>
          <p:cNvSpPr>
            <a:spLocks noGrp="1"/>
          </p:cNvSpPr>
          <p:nvPr>
            <p:ph idx="1"/>
          </p:nvPr>
        </p:nvSpPr>
        <p:spPr>
          <a:xfrm>
            <a:off x="7791661" y="5633830"/>
            <a:ext cx="4051852" cy="1252330"/>
          </a:xfrm>
        </p:spPr>
        <p:txBody>
          <a:bodyPr>
            <a:normAutofit/>
          </a:bodyPr>
          <a:lstStyle/>
          <a:p>
            <a:pPr marL="0" indent="0">
              <a:buNone/>
            </a:pPr>
            <a:r>
              <a:rPr lang="en-US" i="1" dirty="0" err="1">
                <a:solidFill>
                  <a:schemeClr val="bg1">
                    <a:lumMod val="75000"/>
                  </a:schemeClr>
                </a:solidFill>
              </a:rPr>
              <a:t>Carnegiea</a:t>
            </a:r>
            <a:r>
              <a:rPr lang="en-US" i="1" dirty="0">
                <a:solidFill>
                  <a:schemeClr val="bg1">
                    <a:lumMod val="75000"/>
                  </a:schemeClr>
                </a:solidFill>
              </a:rPr>
              <a:t> gigantea, </a:t>
            </a:r>
          </a:p>
          <a:p>
            <a:pPr marL="0" indent="0">
              <a:buNone/>
            </a:pPr>
            <a:r>
              <a:rPr lang="en-US" dirty="0">
                <a:solidFill>
                  <a:schemeClr val="bg1">
                    <a:lumMod val="75000"/>
                  </a:schemeClr>
                </a:solidFill>
              </a:rPr>
              <a:t>Saguaro</a:t>
            </a:r>
          </a:p>
        </p:txBody>
      </p:sp>
      <p:pic>
        <p:nvPicPr>
          <p:cNvPr id="4102" name="Picture 6" descr="Related image">
            <a:extLst>
              <a:ext uri="{FF2B5EF4-FFF2-40B4-BE49-F238E27FC236}">
                <a16:creationId xmlns:a16="http://schemas.microsoft.com/office/drawing/2014/main" id="{E9FF2520-DD3E-48CF-B061-73D3404821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91661" y="598545"/>
            <a:ext cx="3353417" cy="5035285"/>
          </a:xfrm>
          <a:prstGeom prst="rect">
            <a:avLst/>
          </a:prstGeom>
          <a:noFill/>
          <a:extLst>
            <a:ext uri="{909E8E84-426E-40DD-AFC4-6F175D3DCCD1}">
              <a14:hiddenFill xmlns:a14="http://schemas.microsoft.com/office/drawing/2010/main">
                <a:solidFill>
                  <a:srgbClr val="FFFFFF"/>
                </a:solidFill>
              </a14:hiddenFill>
            </a:ext>
          </a:extLst>
        </p:spPr>
      </p:pic>
      <p:pic>
        <p:nvPicPr>
          <p:cNvPr id="4106" name="Picture 10" descr="Image result for saguaro cactus">
            <a:extLst>
              <a:ext uri="{FF2B5EF4-FFF2-40B4-BE49-F238E27FC236}">
                <a16:creationId xmlns:a16="http://schemas.microsoft.com/office/drawing/2014/main" id="{65F47BC6-88A8-4AA7-BB8C-3EAA53087F6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194270"/>
            <a:ext cx="6114773" cy="3439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072080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11FAA5-802A-4A22-873D-CCEB5CF9336F}"/>
              </a:ext>
            </a:extLst>
          </p:cNvPr>
          <p:cNvSpPr>
            <a:spLocks noGrp="1"/>
          </p:cNvSpPr>
          <p:nvPr>
            <p:ph type="title"/>
          </p:nvPr>
        </p:nvSpPr>
        <p:spPr/>
        <p:txBody>
          <a:bodyPr/>
          <a:lstStyle/>
          <a:p>
            <a:r>
              <a:rPr lang="en-US" dirty="0">
                <a:solidFill>
                  <a:schemeClr val="tx1">
                    <a:lumMod val="50000"/>
                    <a:lumOff val="50000"/>
                  </a:schemeClr>
                </a:solidFill>
              </a:rPr>
              <a:t>Study Sites</a:t>
            </a:r>
          </a:p>
        </p:txBody>
      </p:sp>
      <p:sp>
        <p:nvSpPr>
          <p:cNvPr id="3" name="Content Placeholder 2">
            <a:extLst>
              <a:ext uri="{FF2B5EF4-FFF2-40B4-BE49-F238E27FC236}">
                <a16:creationId xmlns:a16="http://schemas.microsoft.com/office/drawing/2014/main" id="{16C5ACB0-8E0B-41A7-981D-CEC2D1ACDB63}"/>
              </a:ext>
            </a:extLst>
          </p:cNvPr>
          <p:cNvSpPr>
            <a:spLocks noGrp="1"/>
          </p:cNvSpPr>
          <p:nvPr>
            <p:ph idx="1"/>
          </p:nvPr>
        </p:nvSpPr>
        <p:spPr>
          <a:xfrm>
            <a:off x="838199" y="1825625"/>
            <a:ext cx="4642493" cy="4351338"/>
          </a:xfrm>
        </p:spPr>
        <p:txBody>
          <a:bodyPr/>
          <a:lstStyle/>
          <a:p>
            <a:r>
              <a:rPr lang="en-US" sz="2400" dirty="0">
                <a:solidFill>
                  <a:schemeClr val="tx1">
                    <a:lumMod val="50000"/>
                    <a:lumOff val="50000"/>
                  </a:schemeClr>
                </a:solidFill>
              </a:rPr>
              <a:t>TBD Sites in Sonoran Desert</a:t>
            </a:r>
          </a:p>
          <a:p>
            <a:pPr lvl="1"/>
            <a:r>
              <a:rPr lang="en-US" dirty="0">
                <a:solidFill>
                  <a:schemeClr val="tx1">
                    <a:lumMod val="50000"/>
                    <a:lumOff val="50000"/>
                  </a:schemeClr>
                </a:solidFill>
              </a:rPr>
              <a:t>Arizona</a:t>
            </a:r>
          </a:p>
          <a:p>
            <a:r>
              <a:rPr lang="en-US" sz="2400" dirty="0">
                <a:solidFill>
                  <a:schemeClr val="tx1">
                    <a:lumMod val="50000"/>
                    <a:lumOff val="50000"/>
                  </a:schemeClr>
                </a:solidFill>
              </a:rPr>
              <a:t>Expedition with team to find Saguaro and shrub lands</a:t>
            </a:r>
          </a:p>
          <a:p>
            <a:endParaRPr lang="en-US" dirty="0"/>
          </a:p>
        </p:txBody>
      </p:sp>
      <p:pic>
        <p:nvPicPr>
          <p:cNvPr id="6146" name="Picture 2" descr="Image result for sonoran desert">
            <a:extLst>
              <a:ext uri="{FF2B5EF4-FFF2-40B4-BE49-F238E27FC236}">
                <a16:creationId xmlns:a16="http://schemas.microsoft.com/office/drawing/2014/main" id="{7E08497F-EF03-4961-9D5A-BEC67C1947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80692" y="1364456"/>
            <a:ext cx="6190608" cy="41290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093603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9692471-DCC6-4866-A40E-C46B1674DDAC}"/>
              </a:ext>
            </a:extLst>
          </p:cNvPr>
          <p:cNvSpPr txBox="1">
            <a:spLocks/>
          </p:cNvSpPr>
          <p:nvPr/>
        </p:nvSpPr>
        <p:spPr>
          <a:xfrm>
            <a:off x="924340" y="491021"/>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dirty="0">
                <a:solidFill>
                  <a:schemeClr val="bg1">
                    <a:lumMod val="75000"/>
                  </a:schemeClr>
                </a:solidFill>
              </a:rPr>
              <a:t>Methods: Site Metrics</a:t>
            </a:r>
          </a:p>
        </p:txBody>
      </p:sp>
      <p:sp>
        <p:nvSpPr>
          <p:cNvPr id="5" name="Content Placeholder 2">
            <a:extLst>
              <a:ext uri="{FF2B5EF4-FFF2-40B4-BE49-F238E27FC236}">
                <a16:creationId xmlns:a16="http://schemas.microsoft.com/office/drawing/2014/main" id="{C9AC90B2-CB3E-49B6-B2D6-D6C336E4F17C}"/>
              </a:ext>
            </a:extLst>
          </p:cNvPr>
          <p:cNvSpPr txBox="1">
            <a:spLocks/>
          </p:cNvSpPr>
          <p:nvPr/>
        </p:nvSpPr>
        <p:spPr>
          <a:xfrm>
            <a:off x="950844" y="1872009"/>
            <a:ext cx="10515600"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solidFill>
                  <a:schemeClr val="bg1">
                    <a:lumMod val="75000"/>
                  </a:schemeClr>
                </a:solidFill>
              </a:rPr>
              <a:t>Cactus density/diversity</a:t>
            </a:r>
          </a:p>
          <a:p>
            <a:pPr lvl="1"/>
            <a:r>
              <a:rPr lang="en-US" dirty="0">
                <a:solidFill>
                  <a:schemeClr val="bg1">
                    <a:lumMod val="75000"/>
                  </a:schemeClr>
                </a:solidFill>
              </a:rPr>
              <a:t>Transects: 100m each, every 5m, 10m apart, 6 replicates</a:t>
            </a:r>
          </a:p>
          <a:p>
            <a:r>
              <a:rPr lang="en-US" dirty="0">
                <a:solidFill>
                  <a:schemeClr val="bg1">
                    <a:lumMod val="75000"/>
                  </a:schemeClr>
                </a:solidFill>
              </a:rPr>
              <a:t>Bird density/diversity</a:t>
            </a:r>
          </a:p>
          <a:p>
            <a:pPr lvl="1"/>
            <a:r>
              <a:rPr lang="en-US" dirty="0">
                <a:solidFill>
                  <a:schemeClr val="bg1">
                    <a:lumMod val="75000"/>
                  </a:schemeClr>
                </a:solidFill>
              </a:rPr>
              <a:t>1km transects</a:t>
            </a:r>
          </a:p>
          <a:p>
            <a:pPr lvl="1"/>
            <a:r>
              <a:rPr lang="en-US" dirty="0">
                <a:solidFill>
                  <a:schemeClr val="bg1">
                    <a:lumMod val="75000"/>
                  </a:schemeClr>
                </a:solidFill>
              </a:rPr>
              <a:t>Every 7 days</a:t>
            </a:r>
          </a:p>
          <a:p>
            <a:pPr lvl="1"/>
            <a:r>
              <a:rPr lang="en-US" dirty="0">
                <a:solidFill>
                  <a:schemeClr val="bg1">
                    <a:lumMod val="75000"/>
                  </a:schemeClr>
                </a:solidFill>
              </a:rPr>
              <a:t>All birds seen or heard</a:t>
            </a:r>
          </a:p>
          <a:p>
            <a:pPr lvl="1"/>
            <a:endParaRPr lang="en-US" dirty="0">
              <a:solidFill>
                <a:schemeClr val="bg1">
                  <a:lumMod val="75000"/>
                </a:schemeClr>
              </a:solidFill>
            </a:endParaRPr>
          </a:p>
          <a:p>
            <a:r>
              <a:rPr lang="en-US" dirty="0">
                <a:solidFill>
                  <a:schemeClr val="bg1">
                    <a:lumMod val="75000"/>
                  </a:schemeClr>
                </a:solidFill>
              </a:rPr>
              <a:t>Cactus metrics</a:t>
            </a:r>
          </a:p>
          <a:p>
            <a:pPr lvl="1"/>
            <a:r>
              <a:rPr lang="en-US" dirty="0">
                <a:solidFill>
                  <a:schemeClr val="bg1">
                    <a:lumMod val="75000"/>
                  </a:schemeClr>
                </a:solidFill>
              </a:rPr>
              <a:t>100 individuals of each species</a:t>
            </a:r>
          </a:p>
          <a:p>
            <a:pPr lvl="1"/>
            <a:r>
              <a:rPr lang="en-US" dirty="0">
                <a:solidFill>
                  <a:schemeClr val="bg1">
                    <a:lumMod val="75000"/>
                  </a:schemeClr>
                </a:solidFill>
              </a:rPr>
              <a:t>Branching</a:t>
            </a:r>
          </a:p>
          <a:p>
            <a:pPr lvl="1"/>
            <a:r>
              <a:rPr lang="en-US" dirty="0">
                <a:solidFill>
                  <a:schemeClr val="bg1">
                    <a:lumMod val="75000"/>
                  </a:schemeClr>
                </a:solidFill>
              </a:rPr>
              <a:t>X, Y, Z</a:t>
            </a:r>
          </a:p>
          <a:p>
            <a:pPr lvl="1"/>
            <a:endParaRPr lang="en-US" dirty="0">
              <a:solidFill>
                <a:schemeClr val="bg1">
                  <a:lumMod val="75000"/>
                </a:schemeClr>
              </a:solidFill>
            </a:endParaRPr>
          </a:p>
          <a:p>
            <a:endParaRPr lang="en-US" dirty="0"/>
          </a:p>
        </p:txBody>
      </p:sp>
      <p:sp>
        <p:nvSpPr>
          <p:cNvPr id="6" name="TextBox 5">
            <a:extLst>
              <a:ext uri="{FF2B5EF4-FFF2-40B4-BE49-F238E27FC236}">
                <a16:creationId xmlns:a16="http://schemas.microsoft.com/office/drawing/2014/main" id="{96B8A3F3-2964-4B95-BBC6-76AD5EB7BA61}"/>
              </a:ext>
            </a:extLst>
          </p:cNvPr>
          <p:cNvSpPr txBox="1"/>
          <p:nvPr/>
        </p:nvSpPr>
        <p:spPr>
          <a:xfrm>
            <a:off x="7407965" y="3949148"/>
            <a:ext cx="4058479" cy="707886"/>
          </a:xfrm>
          <a:prstGeom prst="rect">
            <a:avLst/>
          </a:prstGeom>
          <a:noFill/>
        </p:spPr>
        <p:txBody>
          <a:bodyPr wrap="square" rtlCol="0">
            <a:spAutoFit/>
          </a:bodyPr>
          <a:lstStyle/>
          <a:p>
            <a:r>
              <a:rPr lang="en-US" sz="4000" dirty="0">
                <a:solidFill>
                  <a:schemeClr val="tx1">
                    <a:lumMod val="50000"/>
                    <a:lumOff val="50000"/>
                  </a:schemeClr>
                </a:solidFill>
              </a:rPr>
              <a:t>Same as Chapter 2</a:t>
            </a:r>
          </a:p>
        </p:txBody>
      </p:sp>
    </p:spTree>
    <p:extLst>
      <p:ext uri="{BB962C8B-B14F-4D97-AF65-F5344CB8AC3E}">
        <p14:creationId xmlns:p14="http://schemas.microsoft.com/office/powerpoint/2010/main" val="3363657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AB0A0B-8604-4DAB-BAB2-DD689C7316EE}"/>
              </a:ext>
            </a:extLst>
          </p:cNvPr>
          <p:cNvSpPr>
            <a:spLocks noGrp="1"/>
          </p:cNvSpPr>
          <p:nvPr>
            <p:ph type="title"/>
          </p:nvPr>
        </p:nvSpPr>
        <p:spPr/>
        <p:txBody>
          <a:bodyPr/>
          <a:lstStyle/>
          <a:p>
            <a:r>
              <a:rPr lang="en-US" dirty="0">
                <a:solidFill>
                  <a:schemeClr val="bg1">
                    <a:lumMod val="75000"/>
                  </a:schemeClr>
                </a:solidFill>
              </a:rPr>
              <a:t>Methods: Flowering Experiment</a:t>
            </a:r>
          </a:p>
        </p:txBody>
      </p:sp>
      <p:sp>
        <p:nvSpPr>
          <p:cNvPr id="3" name="Content Placeholder 2">
            <a:extLst>
              <a:ext uri="{FF2B5EF4-FFF2-40B4-BE49-F238E27FC236}">
                <a16:creationId xmlns:a16="http://schemas.microsoft.com/office/drawing/2014/main" id="{7F33BF62-1E9B-4E90-8095-A660B9C90E61}"/>
              </a:ext>
            </a:extLst>
          </p:cNvPr>
          <p:cNvSpPr>
            <a:spLocks noGrp="1"/>
          </p:cNvSpPr>
          <p:nvPr>
            <p:ph idx="1"/>
          </p:nvPr>
        </p:nvSpPr>
        <p:spPr/>
        <p:txBody>
          <a:bodyPr>
            <a:normAutofit/>
          </a:bodyPr>
          <a:lstStyle/>
          <a:p>
            <a:r>
              <a:rPr lang="en-US" dirty="0">
                <a:solidFill>
                  <a:schemeClr val="bg1">
                    <a:lumMod val="75000"/>
                  </a:schemeClr>
                </a:solidFill>
              </a:rPr>
              <a:t>10 replicates of each combination of variables</a:t>
            </a:r>
          </a:p>
          <a:p>
            <a:pPr lvl="1"/>
            <a:r>
              <a:rPr lang="en-US" dirty="0">
                <a:solidFill>
                  <a:schemeClr val="bg1">
                    <a:lumMod val="50000"/>
                  </a:schemeClr>
                </a:solidFill>
              </a:rPr>
              <a:t>90 total individuals</a:t>
            </a:r>
          </a:p>
          <a:p>
            <a:r>
              <a:rPr lang="en-US" dirty="0">
                <a:solidFill>
                  <a:schemeClr val="bg1">
                    <a:lumMod val="75000"/>
                  </a:schemeClr>
                </a:solidFill>
              </a:rPr>
              <a:t>Showiness</a:t>
            </a:r>
          </a:p>
          <a:p>
            <a:pPr lvl="1"/>
            <a:r>
              <a:rPr lang="en-US" dirty="0">
                <a:solidFill>
                  <a:schemeClr val="bg1">
                    <a:lumMod val="75000"/>
                  </a:schemeClr>
                </a:solidFill>
              </a:rPr>
              <a:t>Manipulated: 0%, 50%, 100% buds on cactus</a:t>
            </a:r>
          </a:p>
          <a:p>
            <a:pPr lvl="2"/>
            <a:r>
              <a:rPr lang="en-US" dirty="0">
                <a:solidFill>
                  <a:schemeClr val="bg1">
                    <a:lumMod val="75000"/>
                  </a:schemeClr>
                </a:solidFill>
              </a:rPr>
              <a:t>Remove </a:t>
            </a:r>
          </a:p>
          <a:p>
            <a:r>
              <a:rPr lang="en-US" dirty="0">
                <a:solidFill>
                  <a:schemeClr val="bg1">
                    <a:lumMod val="75000"/>
                  </a:schemeClr>
                </a:solidFill>
              </a:rPr>
              <a:t>Size </a:t>
            </a:r>
          </a:p>
          <a:p>
            <a:pPr lvl="1"/>
            <a:r>
              <a:rPr lang="en-US" dirty="0">
                <a:solidFill>
                  <a:schemeClr val="bg1">
                    <a:lumMod val="75000"/>
                  </a:schemeClr>
                </a:solidFill>
              </a:rPr>
              <a:t>Small, medium, large</a:t>
            </a:r>
          </a:p>
          <a:p>
            <a:pPr lvl="1"/>
            <a:r>
              <a:rPr lang="en-US" dirty="0">
                <a:solidFill>
                  <a:schemeClr val="bg1">
                    <a:lumMod val="75000"/>
                  </a:schemeClr>
                </a:solidFill>
              </a:rPr>
              <a:t>Binned after preliminary field season</a:t>
            </a:r>
          </a:p>
          <a:p>
            <a:r>
              <a:rPr lang="en-US" dirty="0">
                <a:solidFill>
                  <a:schemeClr val="bg1">
                    <a:lumMod val="75000"/>
                  </a:schemeClr>
                </a:solidFill>
              </a:rPr>
              <a:t>Species</a:t>
            </a:r>
          </a:p>
          <a:p>
            <a:pPr lvl="1"/>
            <a:r>
              <a:rPr lang="en-US" i="1" dirty="0" err="1">
                <a:solidFill>
                  <a:schemeClr val="bg1">
                    <a:lumMod val="50000"/>
                  </a:schemeClr>
                </a:solidFill>
              </a:rPr>
              <a:t>Carnegiea</a:t>
            </a:r>
            <a:r>
              <a:rPr lang="en-US" i="1" dirty="0">
                <a:solidFill>
                  <a:schemeClr val="bg1">
                    <a:lumMod val="50000"/>
                  </a:schemeClr>
                </a:solidFill>
              </a:rPr>
              <a:t> gigantea</a:t>
            </a:r>
          </a:p>
          <a:p>
            <a:endParaRPr lang="en-US" dirty="0">
              <a:solidFill>
                <a:schemeClr val="bg1">
                  <a:lumMod val="75000"/>
                </a:schemeClr>
              </a:solidFill>
            </a:endParaRPr>
          </a:p>
        </p:txBody>
      </p:sp>
      <p:pic>
        <p:nvPicPr>
          <p:cNvPr id="17410" name="Picture 2" descr="Image result for saguaro cactus flower">
            <a:extLst>
              <a:ext uri="{FF2B5EF4-FFF2-40B4-BE49-F238E27FC236}">
                <a16:creationId xmlns:a16="http://schemas.microsoft.com/office/drawing/2014/main" id="{F6FB6F73-9E19-4747-8745-589DFE56A6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2850" y="2471622"/>
            <a:ext cx="4273550" cy="41498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873952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2606C7-EFCF-4E6D-85E1-F4EFF5BC1FF3}"/>
              </a:ext>
            </a:extLst>
          </p:cNvPr>
          <p:cNvSpPr>
            <a:spLocks noGrp="1"/>
          </p:cNvSpPr>
          <p:nvPr>
            <p:ph type="title"/>
          </p:nvPr>
        </p:nvSpPr>
        <p:spPr/>
        <p:txBody>
          <a:bodyPr/>
          <a:lstStyle/>
          <a:p>
            <a:r>
              <a:rPr lang="en-US" dirty="0">
                <a:solidFill>
                  <a:schemeClr val="bg1">
                    <a:lumMod val="75000"/>
                  </a:schemeClr>
                </a:solidFill>
              </a:rPr>
              <a:t>Methods: Flowering Experiment</a:t>
            </a:r>
          </a:p>
        </p:txBody>
      </p:sp>
      <p:sp>
        <p:nvSpPr>
          <p:cNvPr id="3" name="Content Placeholder 2">
            <a:extLst>
              <a:ext uri="{FF2B5EF4-FFF2-40B4-BE49-F238E27FC236}">
                <a16:creationId xmlns:a16="http://schemas.microsoft.com/office/drawing/2014/main" id="{0405B87D-0511-4646-8FD2-8D2EF1DB12E7}"/>
              </a:ext>
            </a:extLst>
          </p:cNvPr>
          <p:cNvSpPr>
            <a:spLocks noGrp="1"/>
          </p:cNvSpPr>
          <p:nvPr>
            <p:ph idx="1"/>
          </p:nvPr>
        </p:nvSpPr>
        <p:spPr>
          <a:xfrm>
            <a:off x="838200" y="1825625"/>
            <a:ext cx="6159500" cy="4351338"/>
          </a:xfrm>
        </p:spPr>
        <p:txBody>
          <a:bodyPr>
            <a:normAutofit fontScale="92500" lnSpcReduction="10000"/>
          </a:bodyPr>
          <a:lstStyle/>
          <a:p>
            <a:r>
              <a:rPr lang="en-US" dirty="0">
                <a:solidFill>
                  <a:schemeClr val="bg1">
                    <a:lumMod val="75000"/>
                  </a:schemeClr>
                </a:solidFill>
              </a:rPr>
              <a:t>Focal observations</a:t>
            </a:r>
          </a:p>
          <a:p>
            <a:pPr lvl="1"/>
            <a:r>
              <a:rPr lang="en-US" dirty="0">
                <a:solidFill>
                  <a:schemeClr val="bg1">
                    <a:lumMod val="75000"/>
                  </a:schemeClr>
                </a:solidFill>
              </a:rPr>
              <a:t>200-500mm digital camera</a:t>
            </a:r>
          </a:p>
          <a:p>
            <a:pPr lvl="1"/>
            <a:r>
              <a:rPr lang="en-US" dirty="0">
                <a:solidFill>
                  <a:schemeClr val="bg1">
                    <a:lumMod val="75000"/>
                  </a:schemeClr>
                </a:solidFill>
              </a:rPr>
              <a:t>1 hour sessions in morning/evening</a:t>
            </a:r>
          </a:p>
          <a:p>
            <a:pPr lvl="2"/>
            <a:r>
              <a:rPr lang="en-US" dirty="0">
                <a:solidFill>
                  <a:schemeClr val="bg1">
                    <a:lumMod val="75000"/>
                  </a:schemeClr>
                </a:solidFill>
              </a:rPr>
              <a:t>4 replications per variable combination and open </a:t>
            </a:r>
          </a:p>
          <a:p>
            <a:pPr lvl="2"/>
            <a:r>
              <a:rPr lang="en-US" dirty="0">
                <a:solidFill>
                  <a:schemeClr val="bg1">
                    <a:lumMod val="50000"/>
                  </a:schemeClr>
                </a:solidFill>
              </a:rPr>
              <a:t>40 hours total</a:t>
            </a:r>
          </a:p>
          <a:p>
            <a:pPr lvl="1"/>
            <a:r>
              <a:rPr lang="en-US" dirty="0">
                <a:solidFill>
                  <a:schemeClr val="bg1">
                    <a:lumMod val="75000"/>
                  </a:schemeClr>
                </a:solidFill>
              </a:rPr>
              <a:t>Ethogram</a:t>
            </a:r>
          </a:p>
          <a:p>
            <a:pPr lvl="1"/>
            <a:endParaRPr lang="en-US" dirty="0">
              <a:solidFill>
                <a:schemeClr val="bg1">
                  <a:lumMod val="75000"/>
                </a:schemeClr>
              </a:solidFill>
            </a:endParaRPr>
          </a:p>
          <a:p>
            <a:r>
              <a:rPr lang="en-US" dirty="0">
                <a:solidFill>
                  <a:schemeClr val="bg1">
                    <a:lumMod val="75000"/>
                  </a:schemeClr>
                </a:solidFill>
              </a:rPr>
              <a:t>Audio recordings</a:t>
            </a:r>
          </a:p>
          <a:p>
            <a:pPr lvl="1"/>
            <a:r>
              <a:rPr lang="en-US" dirty="0">
                <a:solidFill>
                  <a:schemeClr val="bg1">
                    <a:lumMod val="75000"/>
                  </a:schemeClr>
                </a:solidFill>
              </a:rPr>
              <a:t>Unidirectional audio recorder</a:t>
            </a:r>
          </a:p>
          <a:p>
            <a:pPr lvl="1"/>
            <a:r>
              <a:rPr lang="en-US" dirty="0">
                <a:solidFill>
                  <a:schemeClr val="bg1">
                    <a:lumMod val="75000"/>
                  </a:schemeClr>
                </a:solidFill>
              </a:rPr>
              <a:t>Parabolic shield </a:t>
            </a:r>
          </a:p>
          <a:p>
            <a:pPr lvl="1"/>
            <a:r>
              <a:rPr lang="en-US" i="1" dirty="0">
                <a:solidFill>
                  <a:schemeClr val="bg1">
                    <a:lumMod val="75000"/>
                  </a:schemeClr>
                </a:solidFill>
              </a:rPr>
              <a:t>ad libitum</a:t>
            </a:r>
          </a:p>
          <a:p>
            <a:pPr lvl="1"/>
            <a:r>
              <a:rPr lang="en-US" dirty="0">
                <a:solidFill>
                  <a:schemeClr val="bg1">
                    <a:lumMod val="75000"/>
                  </a:schemeClr>
                </a:solidFill>
              </a:rPr>
              <a:t>Concurrent with focal observations</a:t>
            </a:r>
          </a:p>
          <a:p>
            <a:pPr marL="914400" lvl="2" indent="0">
              <a:buNone/>
            </a:pPr>
            <a:endParaRPr lang="en-US" dirty="0">
              <a:solidFill>
                <a:schemeClr val="bg1">
                  <a:lumMod val="75000"/>
                </a:schemeClr>
              </a:solidFill>
            </a:endParaRPr>
          </a:p>
          <a:p>
            <a:pPr lvl="1"/>
            <a:endParaRPr lang="en-US" dirty="0">
              <a:solidFill>
                <a:schemeClr val="bg1">
                  <a:lumMod val="75000"/>
                </a:schemeClr>
              </a:solidFill>
            </a:endParaRPr>
          </a:p>
        </p:txBody>
      </p:sp>
      <p:pic>
        <p:nvPicPr>
          <p:cNvPr id="18434" name="Picture 2" descr="Image result for saguaro cactus flower hummingbird">
            <a:extLst>
              <a:ext uri="{FF2B5EF4-FFF2-40B4-BE49-F238E27FC236}">
                <a16:creationId xmlns:a16="http://schemas.microsoft.com/office/drawing/2014/main" id="{1DD15EA4-8770-4894-9057-6BD146DDA57F}"/>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saturation sat="233000"/>
                    </a14:imgEffect>
                  </a14:imgLayer>
                </a14:imgProps>
              </a:ext>
              <a:ext uri="{28A0092B-C50C-407E-A947-70E740481C1C}">
                <a14:useLocalDpi xmlns:a14="http://schemas.microsoft.com/office/drawing/2010/main" val="0"/>
              </a:ext>
            </a:extLst>
          </a:blip>
          <a:srcRect/>
          <a:stretch>
            <a:fillRect/>
          </a:stretch>
        </p:blipFill>
        <p:spPr bwMode="auto">
          <a:xfrm>
            <a:off x="7127998" y="4330189"/>
            <a:ext cx="4225802" cy="2374901"/>
          </a:xfrm>
          <a:prstGeom prst="rect">
            <a:avLst/>
          </a:prstGeom>
          <a:noFill/>
          <a:extLst>
            <a:ext uri="{909E8E84-426E-40DD-AFC4-6F175D3DCCD1}">
              <a14:hiddenFill xmlns:a14="http://schemas.microsoft.com/office/drawing/2010/main">
                <a:solidFill>
                  <a:srgbClr val="FFFFFF"/>
                </a:solidFill>
              </a14:hiddenFill>
            </a:ext>
          </a:extLst>
        </p:spPr>
      </p:pic>
      <p:pic>
        <p:nvPicPr>
          <p:cNvPr id="18436" name="Picture 4" descr="Related image">
            <a:extLst>
              <a:ext uri="{FF2B5EF4-FFF2-40B4-BE49-F238E27FC236}">
                <a16:creationId xmlns:a16="http://schemas.microsoft.com/office/drawing/2014/main" id="{A94ADF7B-A72E-415D-B961-8205DDB6B0F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27998" y="1340360"/>
            <a:ext cx="4225802" cy="26609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175424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450FED-F082-482E-8817-404EACC4848C}"/>
              </a:ext>
            </a:extLst>
          </p:cNvPr>
          <p:cNvSpPr>
            <a:spLocks noGrp="1"/>
          </p:cNvSpPr>
          <p:nvPr>
            <p:ph type="title"/>
          </p:nvPr>
        </p:nvSpPr>
        <p:spPr/>
        <p:txBody>
          <a:bodyPr/>
          <a:lstStyle/>
          <a:p>
            <a:r>
              <a:rPr lang="en-US" dirty="0">
                <a:solidFill>
                  <a:schemeClr val="bg1">
                    <a:lumMod val="75000"/>
                  </a:schemeClr>
                </a:solidFill>
              </a:rPr>
              <a:t>Methods: Fruiting Experiment</a:t>
            </a:r>
          </a:p>
        </p:txBody>
      </p:sp>
      <p:sp>
        <p:nvSpPr>
          <p:cNvPr id="3" name="Content Placeholder 2">
            <a:extLst>
              <a:ext uri="{FF2B5EF4-FFF2-40B4-BE49-F238E27FC236}">
                <a16:creationId xmlns:a16="http://schemas.microsoft.com/office/drawing/2014/main" id="{9AC89D55-CE49-450A-95FE-32693EE95913}"/>
              </a:ext>
            </a:extLst>
          </p:cNvPr>
          <p:cNvSpPr>
            <a:spLocks noGrp="1"/>
          </p:cNvSpPr>
          <p:nvPr>
            <p:ph idx="1"/>
          </p:nvPr>
        </p:nvSpPr>
        <p:spPr/>
        <p:txBody>
          <a:bodyPr/>
          <a:lstStyle/>
          <a:p>
            <a:r>
              <a:rPr lang="en-US" dirty="0">
                <a:solidFill>
                  <a:schemeClr val="bg1">
                    <a:lumMod val="75000"/>
                  </a:schemeClr>
                </a:solidFill>
              </a:rPr>
              <a:t>10 replicates of each combination of variables</a:t>
            </a:r>
          </a:p>
          <a:p>
            <a:pPr lvl="1"/>
            <a:r>
              <a:rPr lang="en-US" dirty="0">
                <a:solidFill>
                  <a:schemeClr val="bg1">
                    <a:lumMod val="50000"/>
                  </a:schemeClr>
                </a:solidFill>
              </a:rPr>
              <a:t>90 total individuals</a:t>
            </a:r>
          </a:p>
          <a:p>
            <a:r>
              <a:rPr lang="en-US" dirty="0">
                <a:solidFill>
                  <a:schemeClr val="bg1">
                    <a:lumMod val="75000"/>
                  </a:schemeClr>
                </a:solidFill>
              </a:rPr>
              <a:t>Showiness</a:t>
            </a:r>
          </a:p>
          <a:p>
            <a:pPr lvl="1"/>
            <a:r>
              <a:rPr lang="en-US" dirty="0">
                <a:solidFill>
                  <a:schemeClr val="bg1">
                    <a:lumMod val="75000"/>
                  </a:schemeClr>
                </a:solidFill>
              </a:rPr>
              <a:t>Manipulated: 0%, 50%, 100% fruits on cactus</a:t>
            </a:r>
          </a:p>
          <a:p>
            <a:pPr lvl="2"/>
            <a:r>
              <a:rPr lang="en-US" dirty="0">
                <a:solidFill>
                  <a:schemeClr val="bg1">
                    <a:lumMod val="75000"/>
                  </a:schemeClr>
                </a:solidFill>
              </a:rPr>
              <a:t>Collect in air-tight container to weigh and count seeds</a:t>
            </a:r>
          </a:p>
          <a:p>
            <a:r>
              <a:rPr lang="en-US" dirty="0">
                <a:solidFill>
                  <a:schemeClr val="bg1">
                    <a:lumMod val="75000"/>
                  </a:schemeClr>
                </a:solidFill>
              </a:rPr>
              <a:t>Size </a:t>
            </a:r>
          </a:p>
          <a:p>
            <a:pPr lvl="1"/>
            <a:r>
              <a:rPr lang="en-US" dirty="0">
                <a:solidFill>
                  <a:schemeClr val="bg1">
                    <a:lumMod val="75000"/>
                  </a:schemeClr>
                </a:solidFill>
              </a:rPr>
              <a:t>Small, medium, large</a:t>
            </a:r>
          </a:p>
          <a:p>
            <a:pPr lvl="1"/>
            <a:r>
              <a:rPr lang="en-US" dirty="0">
                <a:solidFill>
                  <a:schemeClr val="bg1">
                    <a:lumMod val="75000"/>
                  </a:schemeClr>
                </a:solidFill>
              </a:rPr>
              <a:t>Binned after preliminary field season</a:t>
            </a:r>
          </a:p>
          <a:p>
            <a:r>
              <a:rPr lang="en-US" dirty="0">
                <a:solidFill>
                  <a:schemeClr val="bg1">
                    <a:lumMod val="75000"/>
                  </a:schemeClr>
                </a:solidFill>
              </a:rPr>
              <a:t>Species</a:t>
            </a:r>
          </a:p>
          <a:p>
            <a:pPr lvl="1"/>
            <a:r>
              <a:rPr lang="en-US" i="1" dirty="0" err="1">
                <a:solidFill>
                  <a:schemeClr val="bg1">
                    <a:lumMod val="50000"/>
                  </a:schemeClr>
                </a:solidFill>
              </a:rPr>
              <a:t>Carnegiea</a:t>
            </a:r>
            <a:r>
              <a:rPr lang="en-US" i="1" dirty="0">
                <a:solidFill>
                  <a:schemeClr val="bg1">
                    <a:lumMod val="50000"/>
                  </a:schemeClr>
                </a:solidFill>
              </a:rPr>
              <a:t> gigantea</a:t>
            </a:r>
          </a:p>
          <a:p>
            <a:pPr lvl="1"/>
            <a:endParaRPr lang="en-US" dirty="0">
              <a:solidFill>
                <a:schemeClr val="bg1">
                  <a:lumMod val="75000"/>
                </a:schemeClr>
              </a:solidFill>
            </a:endParaRPr>
          </a:p>
        </p:txBody>
      </p:sp>
      <p:pic>
        <p:nvPicPr>
          <p:cNvPr id="19458" name="Picture 2" descr="Image result for saguaro cactus fruit">
            <a:extLst>
              <a:ext uri="{FF2B5EF4-FFF2-40B4-BE49-F238E27FC236}">
                <a16:creationId xmlns:a16="http://schemas.microsoft.com/office/drawing/2014/main" id="{2F79A261-025F-4A46-AA54-69758416D8A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12100" y="3429000"/>
            <a:ext cx="3911600" cy="2933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147794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Oval 5">
            <a:extLst>
              <a:ext uri="{FF2B5EF4-FFF2-40B4-BE49-F238E27FC236}">
                <a16:creationId xmlns:a16="http://schemas.microsoft.com/office/drawing/2014/main" id="{7951D3C9-74CC-4ADB-9C1B-9E9FBC1E5D32}"/>
              </a:ext>
            </a:extLst>
          </p:cNvPr>
          <p:cNvSpPr/>
          <p:nvPr/>
        </p:nvSpPr>
        <p:spPr>
          <a:xfrm>
            <a:off x="2749826" y="255449"/>
            <a:ext cx="6473687" cy="6320597"/>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D6EBC015-78C1-487A-83A5-61C9E675B369}"/>
              </a:ext>
            </a:extLst>
          </p:cNvPr>
          <p:cNvSpPr txBox="1"/>
          <p:nvPr/>
        </p:nvSpPr>
        <p:spPr>
          <a:xfrm>
            <a:off x="5552660" y="1126434"/>
            <a:ext cx="1086679" cy="646331"/>
          </a:xfrm>
          <a:prstGeom prst="rect">
            <a:avLst/>
          </a:prstGeom>
          <a:noFill/>
        </p:spPr>
        <p:txBody>
          <a:bodyPr wrap="square" rtlCol="0">
            <a:spAutoFit/>
          </a:bodyPr>
          <a:lstStyle/>
          <a:p>
            <a:r>
              <a:rPr lang="en-US" sz="3600" dirty="0">
                <a:solidFill>
                  <a:schemeClr val="bg1">
                    <a:lumMod val="85000"/>
                  </a:schemeClr>
                </a:solidFill>
              </a:rPr>
              <a:t>Seed</a:t>
            </a:r>
          </a:p>
        </p:txBody>
      </p:sp>
      <p:sp>
        <p:nvSpPr>
          <p:cNvPr id="10" name="TextBox 9">
            <a:extLst>
              <a:ext uri="{FF2B5EF4-FFF2-40B4-BE49-F238E27FC236}">
                <a16:creationId xmlns:a16="http://schemas.microsoft.com/office/drawing/2014/main" id="{4E13218D-D5F8-422B-B6F4-335A6C40D0BD}"/>
              </a:ext>
            </a:extLst>
          </p:cNvPr>
          <p:cNvSpPr txBox="1"/>
          <p:nvPr/>
        </p:nvSpPr>
        <p:spPr>
          <a:xfrm>
            <a:off x="5133560" y="4909929"/>
            <a:ext cx="1706217" cy="646331"/>
          </a:xfrm>
          <a:prstGeom prst="rect">
            <a:avLst/>
          </a:prstGeom>
          <a:noFill/>
        </p:spPr>
        <p:txBody>
          <a:bodyPr wrap="square" rtlCol="0">
            <a:spAutoFit/>
          </a:bodyPr>
          <a:lstStyle/>
          <a:p>
            <a:r>
              <a:rPr lang="en-US" sz="3600" dirty="0">
                <a:solidFill>
                  <a:schemeClr val="bg1">
                    <a:lumMod val="85000"/>
                  </a:schemeClr>
                </a:solidFill>
              </a:rPr>
              <a:t>Shadow</a:t>
            </a:r>
          </a:p>
        </p:txBody>
      </p:sp>
      <p:sp>
        <p:nvSpPr>
          <p:cNvPr id="12" name="Cloud 11">
            <a:extLst>
              <a:ext uri="{FF2B5EF4-FFF2-40B4-BE49-F238E27FC236}">
                <a16:creationId xmlns:a16="http://schemas.microsoft.com/office/drawing/2014/main" id="{07C07991-43F3-4A46-97AE-BCA8324D1C07}"/>
              </a:ext>
            </a:extLst>
          </p:cNvPr>
          <p:cNvSpPr/>
          <p:nvPr/>
        </p:nvSpPr>
        <p:spPr>
          <a:xfrm rot="19157974">
            <a:off x="2836492" y="4246792"/>
            <a:ext cx="770892" cy="570959"/>
          </a:xfrm>
          <a:prstGeom prst="cloud">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Cloud 15">
            <a:extLst>
              <a:ext uri="{FF2B5EF4-FFF2-40B4-BE49-F238E27FC236}">
                <a16:creationId xmlns:a16="http://schemas.microsoft.com/office/drawing/2014/main" id="{5A0E56C7-587B-4E87-B561-27A47D6F5603}"/>
              </a:ext>
            </a:extLst>
          </p:cNvPr>
          <p:cNvSpPr/>
          <p:nvPr/>
        </p:nvSpPr>
        <p:spPr>
          <a:xfrm rot="4638978">
            <a:off x="8729799" y="3886946"/>
            <a:ext cx="730352" cy="547394"/>
          </a:xfrm>
          <a:prstGeom prst="cloud">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Cloud 16">
            <a:extLst>
              <a:ext uri="{FF2B5EF4-FFF2-40B4-BE49-F238E27FC236}">
                <a16:creationId xmlns:a16="http://schemas.microsoft.com/office/drawing/2014/main" id="{2792CD3C-2B04-4082-82DC-14A0FA7BDB56}"/>
              </a:ext>
            </a:extLst>
          </p:cNvPr>
          <p:cNvSpPr/>
          <p:nvPr/>
        </p:nvSpPr>
        <p:spPr>
          <a:xfrm rot="3263189">
            <a:off x="8024726" y="1224122"/>
            <a:ext cx="817290" cy="703550"/>
          </a:xfrm>
          <a:prstGeom prst="cloud">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Cloud 17">
            <a:extLst>
              <a:ext uri="{FF2B5EF4-FFF2-40B4-BE49-F238E27FC236}">
                <a16:creationId xmlns:a16="http://schemas.microsoft.com/office/drawing/2014/main" id="{E7CBBDD6-D7B2-44AA-B109-1A34970CACA6}"/>
              </a:ext>
            </a:extLst>
          </p:cNvPr>
          <p:cNvSpPr/>
          <p:nvPr/>
        </p:nvSpPr>
        <p:spPr>
          <a:xfrm rot="20673227">
            <a:off x="7195084" y="2868814"/>
            <a:ext cx="746136" cy="678076"/>
          </a:xfrm>
          <a:prstGeom prst="cloud">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Cloud 18">
            <a:extLst>
              <a:ext uri="{FF2B5EF4-FFF2-40B4-BE49-F238E27FC236}">
                <a16:creationId xmlns:a16="http://schemas.microsoft.com/office/drawing/2014/main" id="{7BBD9D59-EA77-4D49-86CC-39F76E09A01F}"/>
              </a:ext>
            </a:extLst>
          </p:cNvPr>
          <p:cNvSpPr/>
          <p:nvPr/>
        </p:nvSpPr>
        <p:spPr>
          <a:xfrm>
            <a:off x="3894370" y="405502"/>
            <a:ext cx="936874" cy="633337"/>
          </a:xfrm>
          <a:prstGeom prst="cloud">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loud 19">
            <a:extLst>
              <a:ext uri="{FF2B5EF4-FFF2-40B4-BE49-F238E27FC236}">
                <a16:creationId xmlns:a16="http://schemas.microsoft.com/office/drawing/2014/main" id="{D7D1858D-E44E-4F16-AAE9-3D029A0BDDCE}"/>
              </a:ext>
            </a:extLst>
          </p:cNvPr>
          <p:cNvSpPr/>
          <p:nvPr/>
        </p:nvSpPr>
        <p:spPr>
          <a:xfrm rot="2501548">
            <a:off x="4300838" y="4458826"/>
            <a:ext cx="749252" cy="585506"/>
          </a:xfrm>
          <a:prstGeom prst="cloud">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Cloud 20">
            <a:extLst>
              <a:ext uri="{FF2B5EF4-FFF2-40B4-BE49-F238E27FC236}">
                <a16:creationId xmlns:a16="http://schemas.microsoft.com/office/drawing/2014/main" id="{E317723B-89F1-469A-B3A3-FC4B3B2D9690}"/>
              </a:ext>
            </a:extLst>
          </p:cNvPr>
          <p:cNvSpPr/>
          <p:nvPr/>
        </p:nvSpPr>
        <p:spPr>
          <a:xfrm rot="9921012">
            <a:off x="4451289" y="2845679"/>
            <a:ext cx="808921" cy="609899"/>
          </a:xfrm>
          <a:prstGeom prst="cloud">
            <a:avLst/>
          </a:prstGeom>
          <a:solidFill>
            <a:schemeClr val="accent6">
              <a:lumMod val="40000"/>
              <a:lumOff val="60000"/>
            </a:schemeClr>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eardrop 21">
            <a:extLst>
              <a:ext uri="{FF2B5EF4-FFF2-40B4-BE49-F238E27FC236}">
                <a16:creationId xmlns:a16="http://schemas.microsoft.com/office/drawing/2014/main" id="{BD3F1535-6A84-4C03-9BC5-ED2D5ABA13F9}"/>
              </a:ext>
            </a:extLst>
          </p:cNvPr>
          <p:cNvSpPr/>
          <p:nvPr/>
        </p:nvSpPr>
        <p:spPr>
          <a:xfrm>
            <a:off x="8096962" y="1493425"/>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Teardrop 22">
            <a:extLst>
              <a:ext uri="{FF2B5EF4-FFF2-40B4-BE49-F238E27FC236}">
                <a16:creationId xmlns:a16="http://schemas.microsoft.com/office/drawing/2014/main" id="{2B11C3A8-2D0C-4885-8697-66532976806D}"/>
              </a:ext>
            </a:extLst>
          </p:cNvPr>
          <p:cNvSpPr/>
          <p:nvPr/>
        </p:nvSpPr>
        <p:spPr>
          <a:xfrm>
            <a:off x="9114699" y="3875933"/>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ardrop 23">
            <a:extLst>
              <a:ext uri="{FF2B5EF4-FFF2-40B4-BE49-F238E27FC236}">
                <a16:creationId xmlns:a16="http://schemas.microsoft.com/office/drawing/2014/main" id="{E71ED797-EE27-4705-813A-FDC43C3BEF1D}"/>
              </a:ext>
            </a:extLst>
          </p:cNvPr>
          <p:cNvSpPr/>
          <p:nvPr/>
        </p:nvSpPr>
        <p:spPr>
          <a:xfrm>
            <a:off x="7445029" y="3049969"/>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ardrop 24">
            <a:extLst>
              <a:ext uri="{FF2B5EF4-FFF2-40B4-BE49-F238E27FC236}">
                <a16:creationId xmlns:a16="http://schemas.microsoft.com/office/drawing/2014/main" id="{EC61ADED-C702-4F35-B7DE-9C236A4F34EF}"/>
              </a:ext>
            </a:extLst>
          </p:cNvPr>
          <p:cNvSpPr/>
          <p:nvPr/>
        </p:nvSpPr>
        <p:spPr>
          <a:xfrm>
            <a:off x="7768388" y="1924398"/>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ardrop 25">
            <a:extLst>
              <a:ext uri="{FF2B5EF4-FFF2-40B4-BE49-F238E27FC236}">
                <a16:creationId xmlns:a16="http://schemas.microsoft.com/office/drawing/2014/main" id="{316B2D99-02B1-4774-8EFF-9CBF8BDA53E3}"/>
              </a:ext>
            </a:extLst>
          </p:cNvPr>
          <p:cNvSpPr/>
          <p:nvPr/>
        </p:nvSpPr>
        <p:spPr>
          <a:xfrm>
            <a:off x="4637944" y="3222186"/>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ardrop 26">
            <a:extLst>
              <a:ext uri="{FF2B5EF4-FFF2-40B4-BE49-F238E27FC236}">
                <a16:creationId xmlns:a16="http://schemas.microsoft.com/office/drawing/2014/main" id="{45B5D7C2-D97E-44AE-A398-285CCDA1B190}"/>
              </a:ext>
            </a:extLst>
          </p:cNvPr>
          <p:cNvSpPr/>
          <p:nvPr/>
        </p:nvSpPr>
        <p:spPr>
          <a:xfrm>
            <a:off x="3295044" y="4268255"/>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ardrop 27">
            <a:extLst>
              <a:ext uri="{FF2B5EF4-FFF2-40B4-BE49-F238E27FC236}">
                <a16:creationId xmlns:a16="http://schemas.microsoft.com/office/drawing/2014/main" id="{7AD15CE9-1DA9-4EFE-B71B-F3F33B9A09B5}"/>
              </a:ext>
            </a:extLst>
          </p:cNvPr>
          <p:cNvSpPr/>
          <p:nvPr/>
        </p:nvSpPr>
        <p:spPr>
          <a:xfrm>
            <a:off x="4264020" y="714870"/>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ardrop 28">
            <a:extLst>
              <a:ext uri="{FF2B5EF4-FFF2-40B4-BE49-F238E27FC236}">
                <a16:creationId xmlns:a16="http://schemas.microsoft.com/office/drawing/2014/main" id="{F282ADA9-3114-4A0A-8065-14F0FEE179BD}"/>
              </a:ext>
            </a:extLst>
          </p:cNvPr>
          <p:cNvSpPr/>
          <p:nvPr/>
        </p:nvSpPr>
        <p:spPr>
          <a:xfrm>
            <a:off x="4831244" y="2918213"/>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ardrop 29">
            <a:extLst>
              <a:ext uri="{FF2B5EF4-FFF2-40B4-BE49-F238E27FC236}">
                <a16:creationId xmlns:a16="http://schemas.microsoft.com/office/drawing/2014/main" id="{020BEA18-52EF-459E-B0C6-CE9719D311CA}"/>
              </a:ext>
            </a:extLst>
          </p:cNvPr>
          <p:cNvSpPr/>
          <p:nvPr/>
        </p:nvSpPr>
        <p:spPr>
          <a:xfrm>
            <a:off x="4996291" y="4198683"/>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a:extLst>
              <a:ext uri="{FF2B5EF4-FFF2-40B4-BE49-F238E27FC236}">
                <a16:creationId xmlns:a16="http://schemas.microsoft.com/office/drawing/2014/main" id="{389AA10B-713C-42BF-A3B6-1435F35A41FA}"/>
              </a:ext>
            </a:extLst>
          </p:cNvPr>
          <p:cNvCxnSpPr>
            <a:cxnSpLocks/>
            <a:endCxn id="28" idx="1"/>
          </p:cNvCxnSpPr>
          <p:nvPr/>
        </p:nvCxnSpPr>
        <p:spPr>
          <a:xfrm flipH="1" flipV="1">
            <a:off x="4449777" y="875813"/>
            <a:ext cx="1585470" cy="2284598"/>
          </a:xfrm>
          <a:prstGeom prst="straightConnector1">
            <a:avLst/>
          </a:prstGeom>
          <a:ln w="69850">
            <a:solidFill>
              <a:srgbClr val="C9B1E1"/>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34" name="Straight Arrow Connector 33">
            <a:extLst>
              <a:ext uri="{FF2B5EF4-FFF2-40B4-BE49-F238E27FC236}">
                <a16:creationId xmlns:a16="http://schemas.microsoft.com/office/drawing/2014/main" id="{8E8DEC7E-41CF-4860-B83B-E12A0AA44169}"/>
              </a:ext>
            </a:extLst>
          </p:cNvPr>
          <p:cNvCxnSpPr>
            <a:cxnSpLocks/>
            <a:endCxn id="24" idx="4"/>
          </p:cNvCxnSpPr>
          <p:nvPr/>
        </p:nvCxnSpPr>
        <p:spPr>
          <a:xfrm flipV="1">
            <a:off x="6034139" y="3144248"/>
            <a:ext cx="1410890" cy="1978"/>
          </a:xfrm>
          <a:prstGeom prst="straightConnector1">
            <a:avLst/>
          </a:prstGeom>
          <a:ln w="69850">
            <a:solidFill>
              <a:srgbClr val="C9B1E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22CDE528-0B92-4939-A923-B9DA9B916324}"/>
              </a:ext>
            </a:extLst>
          </p:cNvPr>
          <p:cNvCxnSpPr>
            <a:cxnSpLocks/>
          </p:cNvCxnSpPr>
          <p:nvPr/>
        </p:nvCxnSpPr>
        <p:spPr>
          <a:xfrm>
            <a:off x="6034139" y="3133183"/>
            <a:ext cx="3080560" cy="841918"/>
          </a:xfrm>
          <a:prstGeom prst="straightConnector1">
            <a:avLst/>
          </a:prstGeom>
          <a:ln w="69850">
            <a:solidFill>
              <a:srgbClr val="C9B1E1"/>
            </a:solidFill>
            <a:headEnd w="med" len="med"/>
            <a:tailEnd type="triangle" w="lg" len="med"/>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85AB0B87-E8C0-4DD2-B000-8CF914E8E864}"/>
              </a:ext>
            </a:extLst>
          </p:cNvPr>
          <p:cNvCxnSpPr/>
          <p:nvPr/>
        </p:nvCxnSpPr>
        <p:spPr>
          <a:xfrm>
            <a:off x="6034139" y="3160411"/>
            <a:ext cx="1628518" cy="2096489"/>
          </a:xfrm>
          <a:prstGeom prst="straightConnector1">
            <a:avLst/>
          </a:prstGeom>
          <a:ln w="69850">
            <a:solidFill>
              <a:schemeClr val="accent2">
                <a:lumMod val="60000"/>
                <a:lumOff val="40000"/>
              </a:schemeClr>
            </a:solidFill>
            <a:tailEnd type="triangle" w="lg" len="med"/>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786B2250-A058-4B96-9D3D-1A7E7FED1F97}"/>
              </a:ext>
            </a:extLst>
          </p:cNvPr>
          <p:cNvCxnSpPr>
            <a:cxnSpLocks/>
          </p:cNvCxnSpPr>
          <p:nvPr/>
        </p:nvCxnSpPr>
        <p:spPr>
          <a:xfrm flipH="1">
            <a:off x="3712833" y="3160411"/>
            <a:ext cx="2273835" cy="61775"/>
          </a:xfrm>
          <a:prstGeom prst="straightConnector1">
            <a:avLst/>
          </a:prstGeom>
          <a:ln w="69850">
            <a:solidFill>
              <a:schemeClr val="accent2">
                <a:lumMod val="60000"/>
                <a:lumOff val="40000"/>
              </a:schemeClr>
            </a:solidFill>
            <a:tailEnd type="triangle" w="lg" len="med"/>
          </a:ln>
        </p:spPr>
        <p:style>
          <a:lnRef idx="1">
            <a:schemeClr val="accent1"/>
          </a:lnRef>
          <a:fillRef idx="0">
            <a:schemeClr val="accent1"/>
          </a:fillRef>
          <a:effectRef idx="0">
            <a:schemeClr val="accent1"/>
          </a:effectRef>
          <a:fontRef idx="minor">
            <a:schemeClr val="tx1"/>
          </a:fontRef>
        </p:style>
      </p:cxnSp>
      <p:sp>
        <p:nvSpPr>
          <p:cNvPr id="47" name="Teardrop 46">
            <a:extLst>
              <a:ext uri="{FF2B5EF4-FFF2-40B4-BE49-F238E27FC236}">
                <a16:creationId xmlns:a16="http://schemas.microsoft.com/office/drawing/2014/main" id="{952304D1-967B-4586-B862-8154BA8B10F9}"/>
              </a:ext>
            </a:extLst>
          </p:cNvPr>
          <p:cNvSpPr/>
          <p:nvPr/>
        </p:nvSpPr>
        <p:spPr>
          <a:xfrm>
            <a:off x="7623096" y="5303984"/>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ardrop 47">
            <a:extLst>
              <a:ext uri="{FF2B5EF4-FFF2-40B4-BE49-F238E27FC236}">
                <a16:creationId xmlns:a16="http://schemas.microsoft.com/office/drawing/2014/main" id="{D7A384A1-DF75-435A-AD69-A81E6CC08803}"/>
              </a:ext>
            </a:extLst>
          </p:cNvPr>
          <p:cNvSpPr/>
          <p:nvPr/>
        </p:nvSpPr>
        <p:spPr>
          <a:xfrm>
            <a:off x="3376087" y="3156016"/>
            <a:ext cx="217628" cy="188557"/>
          </a:xfrm>
          <a:prstGeom prst="teardrop">
            <a:avLst/>
          </a:prstGeom>
          <a:solidFill>
            <a:schemeClr val="bg2">
              <a:lumMod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Chord 57">
            <a:extLst>
              <a:ext uri="{FF2B5EF4-FFF2-40B4-BE49-F238E27FC236}">
                <a16:creationId xmlns:a16="http://schemas.microsoft.com/office/drawing/2014/main" id="{315BB426-8818-48AB-AC4E-060C99C19A0F}"/>
              </a:ext>
            </a:extLst>
          </p:cNvPr>
          <p:cNvSpPr/>
          <p:nvPr/>
        </p:nvSpPr>
        <p:spPr>
          <a:xfrm rot="5400000">
            <a:off x="5693682" y="3037270"/>
            <a:ext cx="649713" cy="320313"/>
          </a:xfrm>
          <a:prstGeom prst="chord">
            <a:avLst>
              <a:gd name="adj1" fmla="val 2700000"/>
              <a:gd name="adj2" fmla="val 18928200"/>
            </a:avLst>
          </a:prstGeom>
          <a:solidFill>
            <a:srgbClr val="E8F7D5"/>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Chord 59">
            <a:extLst>
              <a:ext uri="{FF2B5EF4-FFF2-40B4-BE49-F238E27FC236}">
                <a16:creationId xmlns:a16="http://schemas.microsoft.com/office/drawing/2014/main" id="{1E4AB8A8-471C-42E7-A8AA-66DF63C5E63F}"/>
              </a:ext>
            </a:extLst>
          </p:cNvPr>
          <p:cNvSpPr/>
          <p:nvPr/>
        </p:nvSpPr>
        <p:spPr>
          <a:xfrm rot="8788762">
            <a:off x="5882734" y="2900039"/>
            <a:ext cx="501182" cy="241082"/>
          </a:xfrm>
          <a:prstGeom prst="chord">
            <a:avLst>
              <a:gd name="adj1" fmla="val 2700000"/>
              <a:gd name="adj2" fmla="val 18928200"/>
            </a:avLst>
          </a:prstGeom>
          <a:solidFill>
            <a:srgbClr val="E8F7D5"/>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Chord 60">
            <a:extLst>
              <a:ext uri="{FF2B5EF4-FFF2-40B4-BE49-F238E27FC236}">
                <a16:creationId xmlns:a16="http://schemas.microsoft.com/office/drawing/2014/main" id="{2990E06C-1827-4EFA-A65A-AEF9645E0D06}"/>
              </a:ext>
            </a:extLst>
          </p:cNvPr>
          <p:cNvSpPr/>
          <p:nvPr/>
        </p:nvSpPr>
        <p:spPr>
          <a:xfrm rot="3301864">
            <a:off x="5624232" y="2745690"/>
            <a:ext cx="501182" cy="241082"/>
          </a:xfrm>
          <a:prstGeom prst="chord">
            <a:avLst>
              <a:gd name="adj1" fmla="val 2700000"/>
              <a:gd name="adj2" fmla="val 18928200"/>
            </a:avLst>
          </a:prstGeom>
          <a:solidFill>
            <a:srgbClr val="E8F7D5"/>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Chord 61">
            <a:extLst>
              <a:ext uri="{FF2B5EF4-FFF2-40B4-BE49-F238E27FC236}">
                <a16:creationId xmlns:a16="http://schemas.microsoft.com/office/drawing/2014/main" id="{E5914864-79DE-4361-A44F-AC9632005DCC}"/>
              </a:ext>
            </a:extLst>
          </p:cNvPr>
          <p:cNvSpPr/>
          <p:nvPr/>
        </p:nvSpPr>
        <p:spPr>
          <a:xfrm rot="7881352">
            <a:off x="5741474" y="2544450"/>
            <a:ext cx="418984" cy="251001"/>
          </a:xfrm>
          <a:prstGeom prst="chord">
            <a:avLst>
              <a:gd name="adj1" fmla="val 2700000"/>
              <a:gd name="adj2" fmla="val 18928200"/>
            </a:avLst>
          </a:prstGeom>
          <a:solidFill>
            <a:srgbClr val="E8F7D5"/>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Chord 62">
            <a:extLst>
              <a:ext uri="{FF2B5EF4-FFF2-40B4-BE49-F238E27FC236}">
                <a16:creationId xmlns:a16="http://schemas.microsoft.com/office/drawing/2014/main" id="{81CF33EB-9B4E-4B10-9553-817B36431FA9}"/>
              </a:ext>
            </a:extLst>
          </p:cNvPr>
          <p:cNvSpPr/>
          <p:nvPr/>
        </p:nvSpPr>
        <p:spPr>
          <a:xfrm rot="3869731">
            <a:off x="5687007" y="2478733"/>
            <a:ext cx="362240" cy="150026"/>
          </a:xfrm>
          <a:prstGeom prst="chord">
            <a:avLst>
              <a:gd name="adj1" fmla="val 2700000"/>
              <a:gd name="adj2" fmla="val 18928200"/>
            </a:avLst>
          </a:prstGeom>
          <a:solidFill>
            <a:srgbClr val="E8F7D5"/>
          </a:solidFill>
          <a:ln>
            <a:solidFill>
              <a:schemeClr val="accent6">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8" name="Picture 6" descr="Image result for bird cartoon black">
            <a:extLst>
              <a:ext uri="{FF2B5EF4-FFF2-40B4-BE49-F238E27FC236}">
                <a16:creationId xmlns:a16="http://schemas.microsoft.com/office/drawing/2014/main" id="{8F8D8800-D82B-44A2-9E5F-DA61C43017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72604" y="3985488"/>
            <a:ext cx="386933" cy="476103"/>
          </a:xfrm>
          <a:prstGeom prst="rect">
            <a:avLst/>
          </a:prstGeom>
          <a:noFill/>
          <a:extLst>
            <a:ext uri="{909E8E84-426E-40DD-AFC4-6F175D3DCCD1}">
              <a14:hiddenFill xmlns:a14="http://schemas.microsoft.com/office/drawing/2010/main">
                <a:solidFill>
                  <a:srgbClr val="FFFFFF"/>
                </a:solidFill>
              </a14:hiddenFill>
            </a:ext>
          </a:extLst>
        </p:spPr>
      </p:pic>
      <p:pic>
        <p:nvPicPr>
          <p:cNvPr id="68" name="Picture 6" descr="Image result for bird cartoon black">
            <a:extLst>
              <a:ext uri="{FF2B5EF4-FFF2-40B4-BE49-F238E27FC236}">
                <a16:creationId xmlns:a16="http://schemas.microsoft.com/office/drawing/2014/main" id="{95F99067-E71C-4B96-AA76-B868D851E2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09938" y="1554651"/>
            <a:ext cx="386933" cy="476103"/>
          </a:xfrm>
          <a:prstGeom prst="rect">
            <a:avLst/>
          </a:prstGeom>
          <a:noFill/>
          <a:extLst>
            <a:ext uri="{909E8E84-426E-40DD-AFC4-6F175D3DCCD1}">
              <a14:hiddenFill xmlns:a14="http://schemas.microsoft.com/office/drawing/2010/main">
                <a:solidFill>
                  <a:srgbClr val="FFFFFF"/>
                </a:solidFill>
              </a14:hiddenFill>
            </a:ext>
          </a:extLst>
        </p:spPr>
      </p:pic>
      <p:sp>
        <p:nvSpPr>
          <p:cNvPr id="70" name="Oval 69">
            <a:extLst>
              <a:ext uri="{FF2B5EF4-FFF2-40B4-BE49-F238E27FC236}">
                <a16:creationId xmlns:a16="http://schemas.microsoft.com/office/drawing/2014/main" id="{F22C0BC2-79F0-4282-B52F-10F603D89FED}"/>
              </a:ext>
            </a:extLst>
          </p:cNvPr>
          <p:cNvSpPr/>
          <p:nvPr/>
        </p:nvSpPr>
        <p:spPr>
          <a:xfrm>
            <a:off x="6145481" y="2920473"/>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Oval 70">
            <a:extLst>
              <a:ext uri="{FF2B5EF4-FFF2-40B4-BE49-F238E27FC236}">
                <a16:creationId xmlns:a16="http://schemas.microsoft.com/office/drawing/2014/main" id="{4EACD985-8864-45A8-9E35-4338F73702B5}"/>
              </a:ext>
            </a:extLst>
          </p:cNvPr>
          <p:cNvSpPr/>
          <p:nvPr/>
        </p:nvSpPr>
        <p:spPr>
          <a:xfrm>
            <a:off x="5881201" y="3095243"/>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Oval 71">
            <a:extLst>
              <a:ext uri="{FF2B5EF4-FFF2-40B4-BE49-F238E27FC236}">
                <a16:creationId xmlns:a16="http://schemas.microsoft.com/office/drawing/2014/main" id="{B203A6BE-8620-4B8D-97E2-EA9522A18E91}"/>
              </a:ext>
            </a:extLst>
          </p:cNvPr>
          <p:cNvSpPr/>
          <p:nvPr/>
        </p:nvSpPr>
        <p:spPr>
          <a:xfrm>
            <a:off x="6098687" y="3236600"/>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3" name="Oval 72">
            <a:extLst>
              <a:ext uri="{FF2B5EF4-FFF2-40B4-BE49-F238E27FC236}">
                <a16:creationId xmlns:a16="http://schemas.microsoft.com/office/drawing/2014/main" id="{32FFF082-E979-4D03-B56A-A6090E7AF8E8}"/>
              </a:ext>
            </a:extLst>
          </p:cNvPr>
          <p:cNvSpPr/>
          <p:nvPr/>
        </p:nvSpPr>
        <p:spPr>
          <a:xfrm>
            <a:off x="6144361" y="3034202"/>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Oval 73">
            <a:extLst>
              <a:ext uri="{FF2B5EF4-FFF2-40B4-BE49-F238E27FC236}">
                <a16:creationId xmlns:a16="http://schemas.microsoft.com/office/drawing/2014/main" id="{8EC0C41D-26C4-4D58-9A82-A4146EFE22DE}"/>
              </a:ext>
            </a:extLst>
          </p:cNvPr>
          <p:cNvSpPr/>
          <p:nvPr/>
        </p:nvSpPr>
        <p:spPr>
          <a:xfrm>
            <a:off x="6263752" y="2864403"/>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Oval 74">
            <a:extLst>
              <a:ext uri="{FF2B5EF4-FFF2-40B4-BE49-F238E27FC236}">
                <a16:creationId xmlns:a16="http://schemas.microsoft.com/office/drawing/2014/main" id="{B2970656-5D12-49DD-B3BC-029F079008B3}"/>
              </a:ext>
            </a:extLst>
          </p:cNvPr>
          <p:cNvSpPr/>
          <p:nvPr/>
        </p:nvSpPr>
        <p:spPr>
          <a:xfrm>
            <a:off x="5807231" y="2820706"/>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Oval 75">
            <a:extLst>
              <a:ext uri="{FF2B5EF4-FFF2-40B4-BE49-F238E27FC236}">
                <a16:creationId xmlns:a16="http://schemas.microsoft.com/office/drawing/2014/main" id="{DCFA96FB-4C47-441D-A26C-C77CE31B16C9}"/>
              </a:ext>
            </a:extLst>
          </p:cNvPr>
          <p:cNvSpPr/>
          <p:nvPr/>
        </p:nvSpPr>
        <p:spPr>
          <a:xfrm>
            <a:off x="5928106" y="3004250"/>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Oval 76">
            <a:extLst>
              <a:ext uri="{FF2B5EF4-FFF2-40B4-BE49-F238E27FC236}">
                <a16:creationId xmlns:a16="http://schemas.microsoft.com/office/drawing/2014/main" id="{BD30686B-4EE2-432A-8669-517DF500C207}"/>
              </a:ext>
            </a:extLst>
          </p:cNvPr>
          <p:cNvSpPr/>
          <p:nvPr/>
        </p:nvSpPr>
        <p:spPr>
          <a:xfrm>
            <a:off x="5902015" y="2691741"/>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Oval 77">
            <a:extLst>
              <a:ext uri="{FF2B5EF4-FFF2-40B4-BE49-F238E27FC236}">
                <a16:creationId xmlns:a16="http://schemas.microsoft.com/office/drawing/2014/main" id="{D80623DD-20D6-4D18-82D8-9A465B18CDD9}"/>
              </a:ext>
            </a:extLst>
          </p:cNvPr>
          <p:cNvSpPr/>
          <p:nvPr/>
        </p:nvSpPr>
        <p:spPr>
          <a:xfrm>
            <a:off x="5753507" y="2708580"/>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Oval 78">
            <a:extLst>
              <a:ext uri="{FF2B5EF4-FFF2-40B4-BE49-F238E27FC236}">
                <a16:creationId xmlns:a16="http://schemas.microsoft.com/office/drawing/2014/main" id="{8CF1528C-6F79-4C66-AD9B-5D8E706497AA}"/>
              </a:ext>
            </a:extLst>
          </p:cNvPr>
          <p:cNvSpPr/>
          <p:nvPr/>
        </p:nvSpPr>
        <p:spPr>
          <a:xfrm>
            <a:off x="5856296" y="2410726"/>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Oval 79">
            <a:extLst>
              <a:ext uri="{FF2B5EF4-FFF2-40B4-BE49-F238E27FC236}">
                <a16:creationId xmlns:a16="http://schemas.microsoft.com/office/drawing/2014/main" id="{655F82A6-C72D-4701-919C-E6F1DDC45C92}"/>
              </a:ext>
            </a:extLst>
          </p:cNvPr>
          <p:cNvSpPr/>
          <p:nvPr/>
        </p:nvSpPr>
        <p:spPr>
          <a:xfrm>
            <a:off x="5810489" y="2515102"/>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Oval 80">
            <a:extLst>
              <a:ext uri="{FF2B5EF4-FFF2-40B4-BE49-F238E27FC236}">
                <a16:creationId xmlns:a16="http://schemas.microsoft.com/office/drawing/2014/main" id="{F2254E55-7487-42BA-AF15-D0E59A3E0CF8}"/>
              </a:ext>
            </a:extLst>
          </p:cNvPr>
          <p:cNvSpPr/>
          <p:nvPr/>
        </p:nvSpPr>
        <p:spPr>
          <a:xfrm>
            <a:off x="6045473" y="2544711"/>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Oval 81">
            <a:extLst>
              <a:ext uri="{FF2B5EF4-FFF2-40B4-BE49-F238E27FC236}">
                <a16:creationId xmlns:a16="http://schemas.microsoft.com/office/drawing/2014/main" id="{52FC9EEA-FFCF-4EC7-ABBF-C807EA9E0565}"/>
              </a:ext>
            </a:extLst>
          </p:cNvPr>
          <p:cNvSpPr/>
          <p:nvPr/>
        </p:nvSpPr>
        <p:spPr>
          <a:xfrm>
            <a:off x="6018063" y="2697314"/>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Oval 82">
            <a:extLst>
              <a:ext uri="{FF2B5EF4-FFF2-40B4-BE49-F238E27FC236}">
                <a16:creationId xmlns:a16="http://schemas.microsoft.com/office/drawing/2014/main" id="{B5F63E84-49EA-4AAB-AE26-4C1B722E4B32}"/>
              </a:ext>
            </a:extLst>
          </p:cNvPr>
          <p:cNvSpPr/>
          <p:nvPr/>
        </p:nvSpPr>
        <p:spPr>
          <a:xfrm>
            <a:off x="6004573" y="3275267"/>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Oval 83">
            <a:extLst>
              <a:ext uri="{FF2B5EF4-FFF2-40B4-BE49-F238E27FC236}">
                <a16:creationId xmlns:a16="http://schemas.microsoft.com/office/drawing/2014/main" id="{E6567305-06B2-44B3-B571-D5F517E3F979}"/>
              </a:ext>
            </a:extLst>
          </p:cNvPr>
          <p:cNvSpPr/>
          <p:nvPr/>
        </p:nvSpPr>
        <p:spPr>
          <a:xfrm>
            <a:off x="6027492" y="3174279"/>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Oval 84">
            <a:extLst>
              <a:ext uri="{FF2B5EF4-FFF2-40B4-BE49-F238E27FC236}">
                <a16:creationId xmlns:a16="http://schemas.microsoft.com/office/drawing/2014/main" id="{9513DD78-7311-4CFF-A415-246FB749E0B0}"/>
              </a:ext>
            </a:extLst>
          </p:cNvPr>
          <p:cNvSpPr/>
          <p:nvPr/>
        </p:nvSpPr>
        <p:spPr>
          <a:xfrm>
            <a:off x="5864740" y="3226486"/>
            <a:ext cx="45719" cy="457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95" name="TextBox 8194">
            <a:extLst>
              <a:ext uri="{FF2B5EF4-FFF2-40B4-BE49-F238E27FC236}">
                <a16:creationId xmlns:a16="http://schemas.microsoft.com/office/drawing/2014/main" id="{3CA8B530-448B-4922-840E-6F99F1A99B9A}"/>
              </a:ext>
            </a:extLst>
          </p:cNvPr>
          <p:cNvSpPr txBox="1"/>
          <p:nvPr/>
        </p:nvSpPr>
        <p:spPr>
          <a:xfrm>
            <a:off x="5157420" y="1545627"/>
            <a:ext cx="292068" cy="369332"/>
          </a:xfrm>
          <a:prstGeom prst="rect">
            <a:avLst/>
          </a:prstGeom>
          <a:noFill/>
        </p:spPr>
        <p:txBody>
          <a:bodyPr wrap="none" rtlCol="0">
            <a:spAutoFit/>
          </a:bodyPr>
          <a:lstStyle/>
          <a:p>
            <a:r>
              <a:rPr lang="en-US" dirty="0"/>
              <a:t>?</a:t>
            </a:r>
          </a:p>
        </p:txBody>
      </p:sp>
      <p:sp>
        <p:nvSpPr>
          <p:cNvPr id="87" name="TextBox 86">
            <a:extLst>
              <a:ext uri="{FF2B5EF4-FFF2-40B4-BE49-F238E27FC236}">
                <a16:creationId xmlns:a16="http://schemas.microsoft.com/office/drawing/2014/main" id="{DA2066CD-9B87-410C-AF5B-AFF204214876}"/>
              </a:ext>
            </a:extLst>
          </p:cNvPr>
          <p:cNvSpPr txBox="1"/>
          <p:nvPr/>
        </p:nvSpPr>
        <p:spPr>
          <a:xfrm>
            <a:off x="7067910" y="4002329"/>
            <a:ext cx="292068" cy="369332"/>
          </a:xfrm>
          <a:prstGeom prst="rect">
            <a:avLst/>
          </a:prstGeom>
          <a:noFill/>
        </p:spPr>
        <p:txBody>
          <a:bodyPr wrap="none" rtlCol="0">
            <a:spAutoFit/>
          </a:bodyPr>
          <a:lstStyle/>
          <a:p>
            <a:r>
              <a:rPr lang="en-US" dirty="0"/>
              <a:t>?</a:t>
            </a:r>
          </a:p>
        </p:txBody>
      </p:sp>
    </p:spTree>
    <p:extLst>
      <p:ext uri="{BB962C8B-B14F-4D97-AF65-F5344CB8AC3E}">
        <p14:creationId xmlns:p14="http://schemas.microsoft.com/office/powerpoint/2010/main" val="34212459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B762A-1A0C-45F3-A9E0-4821E40BC516}"/>
              </a:ext>
            </a:extLst>
          </p:cNvPr>
          <p:cNvSpPr>
            <a:spLocks noGrp="1"/>
          </p:cNvSpPr>
          <p:nvPr>
            <p:ph type="title"/>
          </p:nvPr>
        </p:nvSpPr>
        <p:spPr/>
        <p:txBody>
          <a:bodyPr/>
          <a:lstStyle/>
          <a:p>
            <a:r>
              <a:rPr lang="en-US" dirty="0">
                <a:solidFill>
                  <a:schemeClr val="bg1">
                    <a:lumMod val="75000"/>
                  </a:schemeClr>
                </a:solidFill>
              </a:rPr>
              <a:t>Methods: Fruiting Experiment</a:t>
            </a:r>
          </a:p>
        </p:txBody>
      </p:sp>
      <p:sp>
        <p:nvSpPr>
          <p:cNvPr id="3" name="Content Placeholder 2">
            <a:extLst>
              <a:ext uri="{FF2B5EF4-FFF2-40B4-BE49-F238E27FC236}">
                <a16:creationId xmlns:a16="http://schemas.microsoft.com/office/drawing/2014/main" id="{FEC380A0-A96B-4952-B698-B64C918EFAC6}"/>
              </a:ext>
            </a:extLst>
          </p:cNvPr>
          <p:cNvSpPr>
            <a:spLocks noGrp="1"/>
          </p:cNvSpPr>
          <p:nvPr>
            <p:ph idx="1"/>
          </p:nvPr>
        </p:nvSpPr>
        <p:spPr/>
        <p:txBody>
          <a:bodyPr>
            <a:normAutofit/>
          </a:bodyPr>
          <a:lstStyle/>
          <a:p>
            <a:r>
              <a:rPr lang="en-US" dirty="0">
                <a:solidFill>
                  <a:schemeClr val="bg1">
                    <a:lumMod val="75000"/>
                  </a:schemeClr>
                </a:solidFill>
              </a:rPr>
              <a:t>Focal observations</a:t>
            </a:r>
          </a:p>
          <a:p>
            <a:pPr lvl="1"/>
            <a:r>
              <a:rPr lang="en-US" dirty="0">
                <a:solidFill>
                  <a:schemeClr val="bg1">
                    <a:lumMod val="75000"/>
                  </a:schemeClr>
                </a:solidFill>
              </a:rPr>
              <a:t>1 hour sessions in morning/evening</a:t>
            </a:r>
          </a:p>
          <a:p>
            <a:pPr lvl="2"/>
            <a:r>
              <a:rPr lang="en-US" dirty="0">
                <a:solidFill>
                  <a:schemeClr val="bg1">
                    <a:lumMod val="75000"/>
                  </a:schemeClr>
                </a:solidFill>
              </a:rPr>
              <a:t>4 replications per variable combination and open </a:t>
            </a:r>
          </a:p>
          <a:p>
            <a:pPr lvl="1"/>
            <a:r>
              <a:rPr lang="en-US" dirty="0">
                <a:solidFill>
                  <a:schemeClr val="bg1">
                    <a:lumMod val="75000"/>
                  </a:schemeClr>
                </a:solidFill>
              </a:rPr>
              <a:t>Audio recordings</a:t>
            </a:r>
          </a:p>
          <a:p>
            <a:pPr lvl="1"/>
            <a:endParaRPr lang="en-US" dirty="0">
              <a:solidFill>
                <a:schemeClr val="bg1">
                  <a:lumMod val="75000"/>
                </a:schemeClr>
              </a:solidFill>
            </a:endParaRPr>
          </a:p>
          <a:p>
            <a:r>
              <a:rPr lang="en-US" dirty="0">
                <a:solidFill>
                  <a:schemeClr val="bg1">
                    <a:lumMod val="75000"/>
                  </a:schemeClr>
                </a:solidFill>
              </a:rPr>
              <a:t>Camera traps</a:t>
            </a:r>
          </a:p>
          <a:p>
            <a:pPr lvl="1"/>
            <a:r>
              <a:rPr lang="en-US" dirty="0">
                <a:solidFill>
                  <a:schemeClr val="bg1">
                    <a:lumMod val="75000"/>
                  </a:schemeClr>
                </a:solidFill>
              </a:rPr>
              <a:t>2 cameras at every combination of variables</a:t>
            </a:r>
          </a:p>
          <a:p>
            <a:pPr lvl="2"/>
            <a:r>
              <a:rPr lang="en-US" dirty="0">
                <a:solidFill>
                  <a:schemeClr val="bg1">
                    <a:lumMod val="75000"/>
                  </a:schemeClr>
                </a:solidFill>
              </a:rPr>
              <a:t>One facing cactus, one facing open area</a:t>
            </a:r>
          </a:p>
          <a:p>
            <a:pPr lvl="2"/>
            <a:r>
              <a:rPr lang="en-US" dirty="0">
                <a:solidFill>
                  <a:schemeClr val="bg1">
                    <a:lumMod val="75000"/>
                  </a:schemeClr>
                </a:solidFill>
              </a:rPr>
              <a:t>5 days left to photograph</a:t>
            </a:r>
          </a:p>
          <a:p>
            <a:pPr lvl="2"/>
            <a:r>
              <a:rPr lang="en-US" dirty="0">
                <a:solidFill>
                  <a:schemeClr val="bg1">
                    <a:lumMod val="75000"/>
                  </a:schemeClr>
                </a:solidFill>
              </a:rPr>
              <a:t>After 5 days, camera moved to new cactus</a:t>
            </a:r>
          </a:p>
          <a:p>
            <a:pPr lvl="2"/>
            <a:r>
              <a:rPr lang="en-US" dirty="0">
                <a:solidFill>
                  <a:schemeClr val="bg1">
                    <a:lumMod val="75000"/>
                  </a:schemeClr>
                </a:solidFill>
              </a:rPr>
              <a:t>5 reps (25 total days)</a:t>
            </a:r>
          </a:p>
          <a:p>
            <a:endParaRPr lang="en-US" dirty="0">
              <a:solidFill>
                <a:schemeClr val="bg1">
                  <a:lumMod val="75000"/>
                </a:schemeClr>
              </a:solidFill>
            </a:endParaRPr>
          </a:p>
        </p:txBody>
      </p:sp>
      <p:pic>
        <p:nvPicPr>
          <p:cNvPr id="20482" name="Picture 2" descr="Image result for saguaro cactus fruit">
            <a:extLst>
              <a:ext uri="{FF2B5EF4-FFF2-40B4-BE49-F238E27FC236}">
                <a16:creationId xmlns:a16="http://schemas.microsoft.com/office/drawing/2014/main" id="{52A1562B-C3F9-4528-AC2D-D09BEF7398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8224" y="1524000"/>
            <a:ext cx="4104664" cy="4521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20726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A1EE1-CB4F-47D6-968F-0654E003EC4D}"/>
              </a:ext>
            </a:extLst>
          </p:cNvPr>
          <p:cNvSpPr>
            <a:spLocks noGrp="1"/>
          </p:cNvSpPr>
          <p:nvPr>
            <p:ph type="title"/>
          </p:nvPr>
        </p:nvSpPr>
        <p:spPr/>
        <p:txBody>
          <a:bodyPr/>
          <a:lstStyle/>
          <a:p>
            <a:r>
              <a:rPr lang="en-US" dirty="0">
                <a:solidFill>
                  <a:schemeClr val="bg1">
                    <a:lumMod val="75000"/>
                  </a:schemeClr>
                </a:solidFill>
              </a:rPr>
              <a:t>Paired Flower-Fruit Observations</a:t>
            </a:r>
          </a:p>
        </p:txBody>
      </p:sp>
      <p:sp>
        <p:nvSpPr>
          <p:cNvPr id="3" name="Content Placeholder 2">
            <a:extLst>
              <a:ext uri="{FF2B5EF4-FFF2-40B4-BE49-F238E27FC236}">
                <a16:creationId xmlns:a16="http://schemas.microsoft.com/office/drawing/2014/main" id="{CA7E2A33-426E-4211-BA6F-E128B42B88F8}"/>
              </a:ext>
            </a:extLst>
          </p:cNvPr>
          <p:cNvSpPr>
            <a:spLocks noGrp="1"/>
          </p:cNvSpPr>
          <p:nvPr>
            <p:ph idx="1"/>
          </p:nvPr>
        </p:nvSpPr>
        <p:spPr/>
        <p:txBody>
          <a:bodyPr/>
          <a:lstStyle/>
          <a:p>
            <a:r>
              <a:rPr lang="en-US" dirty="0">
                <a:solidFill>
                  <a:schemeClr val="bg1">
                    <a:lumMod val="75000"/>
                  </a:schemeClr>
                </a:solidFill>
              </a:rPr>
              <a:t>Fruiting and flowering manipulations won’t be the same cacti</a:t>
            </a:r>
          </a:p>
          <a:p>
            <a:pPr lvl="1"/>
            <a:r>
              <a:rPr lang="en-US" dirty="0">
                <a:solidFill>
                  <a:schemeClr val="bg1">
                    <a:lumMod val="75000"/>
                  </a:schemeClr>
                </a:solidFill>
              </a:rPr>
              <a:t>Possible that flowers won’t fruit, could lead to issues in fruiting season</a:t>
            </a:r>
          </a:p>
          <a:p>
            <a:r>
              <a:rPr lang="en-US" dirty="0">
                <a:solidFill>
                  <a:schemeClr val="bg1">
                    <a:lumMod val="75000"/>
                  </a:schemeClr>
                </a:solidFill>
              </a:rPr>
              <a:t>Lat-long of 20 individuals </a:t>
            </a:r>
          </a:p>
          <a:p>
            <a:pPr lvl="1"/>
            <a:r>
              <a:rPr lang="en-US" dirty="0">
                <a:solidFill>
                  <a:schemeClr val="bg1">
                    <a:lumMod val="75000"/>
                  </a:schemeClr>
                </a:solidFill>
              </a:rPr>
              <a:t>x, y, z</a:t>
            </a:r>
          </a:p>
          <a:p>
            <a:pPr lvl="1"/>
            <a:r>
              <a:rPr lang="en-US" dirty="0">
                <a:solidFill>
                  <a:schemeClr val="bg1">
                    <a:lumMod val="75000"/>
                  </a:schemeClr>
                </a:solidFill>
              </a:rPr>
              <a:t>Number of branches</a:t>
            </a:r>
          </a:p>
          <a:p>
            <a:pPr lvl="1"/>
            <a:r>
              <a:rPr lang="en-US" dirty="0">
                <a:solidFill>
                  <a:schemeClr val="bg1">
                    <a:lumMod val="75000"/>
                  </a:schemeClr>
                </a:solidFill>
              </a:rPr>
              <a:t>Number of flowers -&gt; fruit</a:t>
            </a:r>
          </a:p>
          <a:p>
            <a:pPr lvl="1"/>
            <a:r>
              <a:rPr lang="en-US" dirty="0">
                <a:solidFill>
                  <a:schemeClr val="bg1">
                    <a:lumMod val="75000"/>
                  </a:schemeClr>
                </a:solidFill>
              </a:rPr>
              <a:t>Sucrose content of flowers (radiometer)</a:t>
            </a:r>
          </a:p>
          <a:p>
            <a:r>
              <a:rPr lang="en-US" dirty="0">
                <a:solidFill>
                  <a:schemeClr val="bg1">
                    <a:lumMod val="75000"/>
                  </a:schemeClr>
                </a:solidFill>
              </a:rPr>
              <a:t>Establish flowering patterns impact on fruiting patterns of different cacti characteristics</a:t>
            </a:r>
          </a:p>
        </p:txBody>
      </p:sp>
    </p:spTree>
    <p:extLst>
      <p:ext uri="{BB962C8B-B14F-4D97-AF65-F5344CB8AC3E}">
        <p14:creationId xmlns:p14="http://schemas.microsoft.com/office/powerpoint/2010/main" val="32411060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2C428-718D-4306-8FA3-3BFA14BD7648}"/>
              </a:ext>
            </a:extLst>
          </p:cNvPr>
          <p:cNvSpPr>
            <a:spLocks noGrp="1"/>
          </p:cNvSpPr>
          <p:nvPr>
            <p:ph type="title"/>
          </p:nvPr>
        </p:nvSpPr>
        <p:spPr/>
        <p:txBody>
          <a:bodyPr/>
          <a:lstStyle/>
          <a:p>
            <a:r>
              <a:rPr lang="en-US" dirty="0">
                <a:solidFill>
                  <a:schemeClr val="bg1">
                    <a:lumMod val="50000"/>
                  </a:schemeClr>
                </a:solidFill>
              </a:rPr>
              <a:t>Benefactor Shrub Canopy</a:t>
            </a:r>
          </a:p>
        </p:txBody>
      </p:sp>
      <p:sp>
        <p:nvSpPr>
          <p:cNvPr id="3" name="Content Placeholder 2">
            <a:extLst>
              <a:ext uri="{FF2B5EF4-FFF2-40B4-BE49-F238E27FC236}">
                <a16:creationId xmlns:a16="http://schemas.microsoft.com/office/drawing/2014/main" id="{4D4677DB-DC9F-4036-B8D9-6C0B29098A18}"/>
              </a:ext>
            </a:extLst>
          </p:cNvPr>
          <p:cNvSpPr>
            <a:spLocks noGrp="1"/>
          </p:cNvSpPr>
          <p:nvPr>
            <p:ph idx="1"/>
          </p:nvPr>
        </p:nvSpPr>
        <p:spPr/>
        <p:txBody>
          <a:bodyPr/>
          <a:lstStyle/>
          <a:p>
            <a:r>
              <a:rPr lang="en-US" dirty="0">
                <a:solidFill>
                  <a:schemeClr val="bg1">
                    <a:lumMod val="50000"/>
                  </a:schemeClr>
                </a:solidFill>
              </a:rPr>
              <a:t>Determine if frugivorous birds perch on benefactor shrubs</a:t>
            </a:r>
          </a:p>
          <a:p>
            <a:r>
              <a:rPr lang="en-US" dirty="0">
                <a:solidFill>
                  <a:schemeClr val="bg1">
                    <a:lumMod val="50000"/>
                  </a:schemeClr>
                </a:solidFill>
              </a:rPr>
              <a:t>Randomly select 100 shrub individuals</a:t>
            </a:r>
          </a:p>
          <a:p>
            <a:pPr lvl="1"/>
            <a:r>
              <a:rPr lang="en-US" dirty="0">
                <a:solidFill>
                  <a:schemeClr val="bg1">
                    <a:lumMod val="50000"/>
                  </a:schemeClr>
                </a:solidFill>
              </a:rPr>
              <a:t>Count number/proportion of saguaro juveniles:</a:t>
            </a:r>
          </a:p>
          <a:p>
            <a:pPr lvl="1"/>
            <a:r>
              <a:rPr lang="en-US" dirty="0">
                <a:solidFill>
                  <a:schemeClr val="bg1">
                    <a:lumMod val="50000"/>
                  </a:schemeClr>
                </a:solidFill>
              </a:rPr>
              <a:t>Under shrub canopy versus in open </a:t>
            </a:r>
          </a:p>
          <a:p>
            <a:r>
              <a:rPr lang="en-US" dirty="0">
                <a:solidFill>
                  <a:schemeClr val="bg1">
                    <a:lumMod val="50000"/>
                  </a:schemeClr>
                </a:solidFill>
              </a:rPr>
              <a:t>Camera traps</a:t>
            </a:r>
          </a:p>
          <a:p>
            <a:pPr lvl="1"/>
            <a:r>
              <a:rPr lang="en-US" dirty="0">
                <a:solidFill>
                  <a:schemeClr val="bg1">
                    <a:lumMod val="50000"/>
                  </a:schemeClr>
                </a:solidFill>
              </a:rPr>
              <a:t>2 camera traps at paired shrub/open sites</a:t>
            </a:r>
          </a:p>
          <a:p>
            <a:pPr lvl="1"/>
            <a:r>
              <a:rPr lang="en-US" dirty="0">
                <a:solidFill>
                  <a:schemeClr val="bg1">
                    <a:lumMod val="50000"/>
                  </a:schemeClr>
                </a:solidFill>
              </a:rPr>
              <a:t>5 days replicates, 25 days total</a:t>
            </a:r>
          </a:p>
          <a:p>
            <a:pPr marL="457200" lvl="1" indent="0">
              <a:buNone/>
            </a:pPr>
            <a:endParaRPr lang="en-US" dirty="0">
              <a:solidFill>
                <a:schemeClr val="bg1">
                  <a:lumMod val="50000"/>
                </a:schemeClr>
              </a:solidFill>
            </a:endParaRPr>
          </a:p>
        </p:txBody>
      </p:sp>
      <p:pic>
        <p:nvPicPr>
          <p:cNvPr id="21506" name="Picture 2" descr="Image result for larrea tridentata bird">
            <a:extLst>
              <a:ext uri="{FF2B5EF4-FFF2-40B4-BE49-F238E27FC236}">
                <a16:creationId xmlns:a16="http://schemas.microsoft.com/office/drawing/2014/main" id="{3FFBA73B-ECF3-4A47-9907-7810DD90948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39000" y="3279395"/>
            <a:ext cx="4362450" cy="2897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7001879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363AF-CA86-4060-99C9-D6826A801CA9}"/>
              </a:ext>
            </a:extLst>
          </p:cNvPr>
          <p:cNvSpPr>
            <a:spLocks noGrp="1"/>
          </p:cNvSpPr>
          <p:nvPr>
            <p:ph type="title"/>
          </p:nvPr>
        </p:nvSpPr>
        <p:spPr>
          <a:xfrm>
            <a:off x="838200" y="365125"/>
            <a:ext cx="10515600" cy="1325563"/>
          </a:xfrm>
        </p:spPr>
        <p:txBody>
          <a:bodyPr/>
          <a:lstStyle/>
          <a:p>
            <a:r>
              <a:rPr lang="en-US">
                <a:solidFill>
                  <a:schemeClr val="bg1">
                    <a:lumMod val="50000"/>
                  </a:schemeClr>
                </a:solidFill>
              </a:rPr>
              <a:t>Side/Future Projects	</a:t>
            </a:r>
            <a:endParaRPr lang="en-US" dirty="0">
              <a:solidFill>
                <a:schemeClr val="bg1">
                  <a:lumMod val="50000"/>
                </a:schemeClr>
              </a:solidFill>
            </a:endParaRPr>
          </a:p>
        </p:txBody>
      </p:sp>
      <p:sp>
        <p:nvSpPr>
          <p:cNvPr id="3" name="Content Placeholder 2">
            <a:extLst>
              <a:ext uri="{FF2B5EF4-FFF2-40B4-BE49-F238E27FC236}">
                <a16:creationId xmlns:a16="http://schemas.microsoft.com/office/drawing/2014/main" id="{1B19F961-F6A0-4AB6-9BBE-A6FA575F5B65}"/>
              </a:ext>
            </a:extLst>
          </p:cNvPr>
          <p:cNvSpPr>
            <a:spLocks noGrp="1"/>
          </p:cNvSpPr>
          <p:nvPr>
            <p:ph idx="1"/>
          </p:nvPr>
        </p:nvSpPr>
        <p:spPr>
          <a:xfrm>
            <a:off x="838200" y="1825625"/>
            <a:ext cx="4965700" cy="4351338"/>
          </a:xfrm>
        </p:spPr>
        <p:txBody>
          <a:bodyPr>
            <a:normAutofit lnSpcReduction="10000"/>
          </a:bodyPr>
          <a:lstStyle/>
          <a:p>
            <a:r>
              <a:rPr lang="en-US" dirty="0">
                <a:solidFill>
                  <a:schemeClr val="bg1">
                    <a:lumMod val="50000"/>
                  </a:schemeClr>
                </a:solidFill>
              </a:rPr>
              <a:t>This project opens ideas for collaboration</a:t>
            </a:r>
          </a:p>
          <a:p>
            <a:pPr lvl="1"/>
            <a:r>
              <a:rPr lang="en-US" dirty="0">
                <a:solidFill>
                  <a:schemeClr val="bg1">
                    <a:lumMod val="50000"/>
                  </a:schemeClr>
                </a:solidFill>
              </a:rPr>
              <a:t>Seed trays</a:t>
            </a:r>
          </a:p>
          <a:p>
            <a:pPr lvl="1"/>
            <a:r>
              <a:rPr lang="en-US" dirty="0">
                <a:solidFill>
                  <a:schemeClr val="bg1">
                    <a:lumMod val="50000"/>
                  </a:schemeClr>
                </a:solidFill>
              </a:rPr>
              <a:t>Nutrition content of fruit</a:t>
            </a:r>
          </a:p>
          <a:p>
            <a:pPr lvl="1"/>
            <a:r>
              <a:rPr lang="en-US" dirty="0">
                <a:solidFill>
                  <a:schemeClr val="bg1">
                    <a:lumMod val="50000"/>
                  </a:schemeClr>
                </a:solidFill>
              </a:rPr>
              <a:t>Seed predation after bird digestion</a:t>
            </a:r>
          </a:p>
          <a:p>
            <a:pPr lvl="1"/>
            <a:endParaRPr lang="en-US" dirty="0">
              <a:solidFill>
                <a:schemeClr val="bg1">
                  <a:lumMod val="50000"/>
                </a:schemeClr>
              </a:solidFill>
            </a:endParaRPr>
          </a:p>
          <a:p>
            <a:r>
              <a:rPr lang="en-US" dirty="0">
                <a:solidFill>
                  <a:schemeClr val="bg1">
                    <a:lumMod val="50000"/>
                  </a:schemeClr>
                </a:solidFill>
              </a:rPr>
              <a:t>Team of 4-6 undergrad assistants</a:t>
            </a:r>
          </a:p>
          <a:p>
            <a:pPr lvl="1"/>
            <a:r>
              <a:rPr lang="en-US" dirty="0">
                <a:solidFill>
                  <a:schemeClr val="bg1">
                    <a:lumMod val="50000"/>
                  </a:schemeClr>
                </a:solidFill>
              </a:rPr>
              <a:t>1 who would like to head up seed trays</a:t>
            </a:r>
          </a:p>
        </p:txBody>
      </p:sp>
      <p:pic>
        <p:nvPicPr>
          <p:cNvPr id="11266" name="Picture 2" descr="Image result for desert american southwest">
            <a:extLst>
              <a:ext uri="{FF2B5EF4-FFF2-40B4-BE49-F238E27FC236}">
                <a16:creationId xmlns:a16="http://schemas.microsoft.com/office/drawing/2014/main" id="{D830820E-C7CC-47C0-8FFA-0FAF185BDED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3900" y="1457327"/>
            <a:ext cx="6013450" cy="44141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16098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2" descr="Image result for sonoran desert">
            <a:extLst>
              <a:ext uri="{FF2B5EF4-FFF2-40B4-BE49-F238E27FC236}">
                <a16:creationId xmlns:a16="http://schemas.microsoft.com/office/drawing/2014/main" id="{146EF8E4-58BA-40AA-A24B-1BF4D21C104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5B704D37-82A5-4BBE-9561-3CAB6DCF18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3894861"/>
            <a:ext cx="10883900" cy="1671361"/>
          </a:xfrm>
          <a:prstGeom prst="rect">
            <a:avLst/>
          </a:pr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extBox 3">
            <a:extLst>
              <a:ext uri="{FF2B5EF4-FFF2-40B4-BE49-F238E27FC236}">
                <a16:creationId xmlns:a16="http://schemas.microsoft.com/office/drawing/2014/main" id="{A1C408DD-8172-4007-8610-1213BD7949CB}"/>
              </a:ext>
            </a:extLst>
          </p:cNvPr>
          <p:cNvSpPr txBox="1"/>
          <p:nvPr/>
        </p:nvSpPr>
        <p:spPr>
          <a:xfrm>
            <a:off x="816367" y="4055729"/>
            <a:ext cx="8975334" cy="1325563"/>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2400" dirty="0">
                <a:solidFill>
                  <a:srgbClr val="000000"/>
                </a:solidFill>
                <a:latin typeface="+mj-lt"/>
                <a:ea typeface="+mj-ea"/>
                <a:cs typeface="+mj-cs"/>
              </a:rPr>
              <a:t>Thanks for listening!</a:t>
            </a:r>
          </a:p>
          <a:p>
            <a:pPr>
              <a:lnSpc>
                <a:spcPct val="90000"/>
              </a:lnSpc>
              <a:spcBef>
                <a:spcPct val="0"/>
              </a:spcBef>
              <a:spcAft>
                <a:spcPts val="600"/>
              </a:spcAft>
            </a:pPr>
            <a:endParaRPr lang="en-US" sz="2400" dirty="0">
              <a:solidFill>
                <a:srgbClr val="000000"/>
              </a:solidFill>
              <a:latin typeface="+mj-lt"/>
              <a:ea typeface="+mj-ea"/>
              <a:cs typeface="+mj-cs"/>
            </a:endParaRPr>
          </a:p>
          <a:p>
            <a:pPr>
              <a:lnSpc>
                <a:spcPct val="90000"/>
              </a:lnSpc>
              <a:spcBef>
                <a:spcPct val="0"/>
              </a:spcBef>
              <a:spcAft>
                <a:spcPts val="600"/>
              </a:spcAft>
            </a:pPr>
            <a:r>
              <a:rPr lang="en-US" sz="2400" dirty="0">
                <a:solidFill>
                  <a:srgbClr val="000000"/>
                </a:solidFill>
                <a:latin typeface="+mj-lt"/>
                <a:ea typeface="+mj-ea"/>
                <a:cs typeface="+mj-cs"/>
              </a:rPr>
              <a:t>Let’s chat. </a:t>
            </a:r>
          </a:p>
        </p:txBody>
      </p:sp>
    </p:spTree>
    <p:extLst>
      <p:ext uri="{BB962C8B-B14F-4D97-AF65-F5344CB8AC3E}">
        <p14:creationId xmlns:p14="http://schemas.microsoft.com/office/powerpoint/2010/main" val="2002063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4BF78-BC05-4B5B-88A7-ED4CE957034B}"/>
              </a:ext>
            </a:extLst>
          </p:cNvPr>
          <p:cNvSpPr>
            <a:spLocks noGrp="1"/>
          </p:cNvSpPr>
          <p:nvPr>
            <p:ph type="title"/>
          </p:nvPr>
        </p:nvSpPr>
        <p:spPr>
          <a:xfrm>
            <a:off x="4969525" y="63196"/>
            <a:ext cx="3116855" cy="1325563"/>
          </a:xfrm>
        </p:spPr>
        <p:txBody>
          <a:bodyPr/>
          <a:lstStyle/>
          <a:p>
            <a:r>
              <a:rPr lang="en-US" dirty="0">
                <a:solidFill>
                  <a:schemeClr val="tx1">
                    <a:lumMod val="50000"/>
                    <a:lumOff val="50000"/>
                  </a:schemeClr>
                </a:solidFill>
              </a:rPr>
              <a:t>Pollination</a:t>
            </a:r>
          </a:p>
        </p:txBody>
      </p:sp>
      <p:sp>
        <p:nvSpPr>
          <p:cNvPr id="3" name="Content Placeholder 2">
            <a:extLst>
              <a:ext uri="{FF2B5EF4-FFF2-40B4-BE49-F238E27FC236}">
                <a16:creationId xmlns:a16="http://schemas.microsoft.com/office/drawing/2014/main" id="{391F1A1F-CEEC-4517-9BAD-472EBC513184}"/>
              </a:ext>
            </a:extLst>
          </p:cNvPr>
          <p:cNvSpPr>
            <a:spLocks noGrp="1"/>
          </p:cNvSpPr>
          <p:nvPr>
            <p:ph idx="1"/>
          </p:nvPr>
        </p:nvSpPr>
        <p:spPr>
          <a:xfrm>
            <a:off x="3999673" y="6169445"/>
            <a:ext cx="4192654" cy="4236169"/>
          </a:xfrm>
        </p:spPr>
        <p:txBody>
          <a:bodyPr/>
          <a:lstStyle/>
          <a:p>
            <a:pPr marL="0" indent="0" algn="ctr">
              <a:buNone/>
            </a:pPr>
            <a:r>
              <a:rPr lang="en-US" i="1" dirty="0">
                <a:solidFill>
                  <a:schemeClr val="tx1">
                    <a:lumMod val="50000"/>
                    <a:lumOff val="50000"/>
                  </a:schemeClr>
                </a:solidFill>
              </a:rPr>
              <a:t>Magnet Species Hypothesis</a:t>
            </a:r>
          </a:p>
          <a:p>
            <a:pPr marL="0" indent="0">
              <a:buNone/>
            </a:pPr>
            <a:endParaRPr lang="en-US" dirty="0"/>
          </a:p>
        </p:txBody>
      </p:sp>
      <p:pic>
        <p:nvPicPr>
          <p:cNvPr id="3074" name="Picture 2" descr="Image result for beavertail cactus flower">
            <a:extLst>
              <a:ext uri="{FF2B5EF4-FFF2-40B4-BE49-F238E27FC236}">
                <a16:creationId xmlns:a16="http://schemas.microsoft.com/office/drawing/2014/main" id="{723653C5-FDC9-4628-B1BE-D4D6A431BAFE}"/>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140000"/>
                    </a14:imgEffect>
                  </a14:imgLayer>
                </a14:imgProps>
              </a:ext>
              <a:ext uri="{28A0092B-C50C-407E-A947-70E740481C1C}">
                <a14:useLocalDpi xmlns:a14="http://schemas.microsoft.com/office/drawing/2010/main" val="0"/>
              </a:ext>
            </a:extLst>
          </a:blip>
          <a:srcRect/>
          <a:stretch>
            <a:fillRect/>
          </a:stretch>
        </p:blipFill>
        <p:spPr bwMode="auto">
          <a:xfrm>
            <a:off x="2690504" y="1104704"/>
            <a:ext cx="6810991" cy="50206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31391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51F87-3414-41BA-92FA-BFA09F478A92}"/>
              </a:ext>
            </a:extLst>
          </p:cNvPr>
          <p:cNvSpPr>
            <a:spLocks noGrp="1"/>
          </p:cNvSpPr>
          <p:nvPr>
            <p:ph type="title"/>
          </p:nvPr>
        </p:nvSpPr>
        <p:spPr>
          <a:xfrm>
            <a:off x="4322742" y="188855"/>
            <a:ext cx="3546513" cy="1325563"/>
          </a:xfrm>
        </p:spPr>
        <p:txBody>
          <a:bodyPr/>
          <a:lstStyle/>
          <a:p>
            <a:r>
              <a:rPr lang="en-US" dirty="0">
                <a:solidFill>
                  <a:schemeClr val="tx1">
                    <a:lumMod val="50000"/>
                    <a:lumOff val="50000"/>
                  </a:schemeClr>
                </a:solidFill>
              </a:rPr>
              <a:t>Seed Dispersal</a:t>
            </a:r>
          </a:p>
        </p:txBody>
      </p:sp>
      <p:sp>
        <p:nvSpPr>
          <p:cNvPr id="3" name="Content Placeholder 2">
            <a:extLst>
              <a:ext uri="{FF2B5EF4-FFF2-40B4-BE49-F238E27FC236}">
                <a16:creationId xmlns:a16="http://schemas.microsoft.com/office/drawing/2014/main" id="{D023B5E6-C8EE-4A0C-9605-25E760A62CE1}"/>
              </a:ext>
            </a:extLst>
          </p:cNvPr>
          <p:cNvSpPr>
            <a:spLocks noGrp="1"/>
          </p:cNvSpPr>
          <p:nvPr>
            <p:ph idx="1"/>
          </p:nvPr>
        </p:nvSpPr>
        <p:spPr>
          <a:xfrm>
            <a:off x="4603673" y="5938091"/>
            <a:ext cx="2984653" cy="4116808"/>
          </a:xfrm>
        </p:spPr>
        <p:txBody>
          <a:bodyPr/>
          <a:lstStyle/>
          <a:p>
            <a:pPr marL="0" indent="0" algn="ctr">
              <a:buNone/>
            </a:pPr>
            <a:r>
              <a:rPr lang="en-US" i="1" dirty="0">
                <a:solidFill>
                  <a:schemeClr val="bg1">
                    <a:lumMod val="50000"/>
                  </a:schemeClr>
                </a:solidFill>
              </a:rPr>
              <a:t>Allocation theory</a:t>
            </a:r>
          </a:p>
        </p:txBody>
      </p:sp>
      <p:pic>
        <p:nvPicPr>
          <p:cNvPr id="7170" name="Picture 2" descr="Image result for opuntia fruit">
            <a:extLst>
              <a:ext uri="{FF2B5EF4-FFF2-40B4-BE49-F238E27FC236}">
                <a16:creationId xmlns:a16="http://schemas.microsoft.com/office/drawing/2014/main" id="{7C90102C-8E4D-458C-ACF1-5DC78ABF893D}"/>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aturation sat="212000"/>
                    </a14:imgEffect>
                  </a14:imgLayer>
                </a14:imgProps>
              </a:ext>
              <a:ext uri="{28A0092B-C50C-407E-A947-70E740481C1C}">
                <a14:useLocalDpi xmlns:a14="http://schemas.microsoft.com/office/drawing/2010/main" val="0"/>
              </a:ext>
            </a:extLst>
          </a:blip>
          <a:srcRect/>
          <a:stretch>
            <a:fillRect/>
          </a:stretch>
        </p:blipFill>
        <p:spPr bwMode="auto">
          <a:xfrm>
            <a:off x="3860849" y="1193849"/>
            <a:ext cx="4470302" cy="44703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07823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76343-FAA6-4C02-A8FD-2518C7C090B5}"/>
              </a:ext>
            </a:extLst>
          </p:cNvPr>
          <p:cNvSpPr>
            <a:spLocks noGrp="1"/>
          </p:cNvSpPr>
          <p:nvPr>
            <p:ph type="title"/>
          </p:nvPr>
        </p:nvSpPr>
        <p:spPr/>
        <p:txBody>
          <a:bodyPr/>
          <a:lstStyle/>
          <a:p>
            <a:r>
              <a:rPr lang="en-US" dirty="0">
                <a:solidFill>
                  <a:schemeClr val="bg1">
                    <a:lumMod val="50000"/>
                  </a:schemeClr>
                </a:solidFill>
              </a:rPr>
              <a:t>Timeline</a:t>
            </a:r>
          </a:p>
        </p:txBody>
      </p:sp>
      <p:graphicFrame>
        <p:nvGraphicFramePr>
          <p:cNvPr id="4" name="Table 3">
            <a:extLst>
              <a:ext uri="{FF2B5EF4-FFF2-40B4-BE49-F238E27FC236}">
                <a16:creationId xmlns:a16="http://schemas.microsoft.com/office/drawing/2014/main" id="{F0D2EDB0-6024-4A31-8158-0CFC55FC610C}"/>
              </a:ext>
            </a:extLst>
          </p:cNvPr>
          <p:cNvGraphicFramePr>
            <a:graphicFrameLocks noGrp="1"/>
          </p:cNvGraphicFramePr>
          <p:nvPr>
            <p:extLst>
              <p:ext uri="{D42A27DB-BD31-4B8C-83A1-F6EECF244321}">
                <p14:modId xmlns:p14="http://schemas.microsoft.com/office/powerpoint/2010/main" val="1586582277"/>
              </p:ext>
            </p:extLst>
          </p:nvPr>
        </p:nvGraphicFramePr>
        <p:xfrm>
          <a:off x="292100" y="2082800"/>
          <a:ext cx="11607799" cy="2854406"/>
        </p:xfrm>
        <a:graphic>
          <a:graphicData uri="http://schemas.openxmlformats.org/drawingml/2006/table">
            <a:tbl>
              <a:tblPr firstRow="1" bandRow="1">
                <a:tableStyleId>{F5AB1C69-6EDB-4FF4-983F-18BD219EF322}</a:tableStyleId>
              </a:tblPr>
              <a:tblGrid>
                <a:gridCol w="952500">
                  <a:extLst>
                    <a:ext uri="{9D8B030D-6E8A-4147-A177-3AD203B41FA5}">
                      <a16:colId xmlns:a16="http://schemas.microsoft.com/office/drawing/2014/main" val="34505970"/>
                    </a:ext>
                  </a:extLst>
                </a:gridCol>
                <a:gridCol w="2565400">
                  <a:extLst>
                    <a:ext uri="{9D8B030D-6E8A-4147-A177-3AD203B41FA5}">
                      <a16:colId xmlns:a16="http://schemas.microsoft.com/office/drawing/2014/main" val="380384636"/>
                    </a:ext>
                  </a:extLst>
                </a:gridCol>
                <a:gridCol w="2146300">
                  <a:extLst>
                    <a:ext uri="{9D8B030D-6E8A-4147-A177-3AD203B41FA5}">
                      <a16:colId xmlns:a16="http://schemas.microsoft.com/office/drawing/2014/main" val="1855605535"/>
                    </a:ext>
                  </a:extLst>
                </a:gridCol>
                <a:gridCol w="2438400">
                  <a:extLst>
                    <a:ext uri="{9D8B030D-6E8A-4147-A177-3AD203B41FA5}">
                      <a16:colId xmlns:a16="http://schemas.microsoft.com/office/drawing/2014/main" val="1522093888"/>
                    </a:ext>
                  </a:extLst>
                </a:gridCol>
                <a:gridCol w="1701800">
                  <a:extLst>
                    <a:ext uri="{9D8B030D-6E8A-4147-A177-3AD203B41FA5}">
                      <a16:colId xmlns:a16="http://schemas.microsoft.com/office/drawing/2014/main" val="3696168471"/>
                    </a:ext>
                  </a:extLst>
                </a:gridCol>
                <a:gridCol w="1803399">
                  <a:extLst>
                    <a:ext uri="{9D8B030D-6E8A-4147-A177-3AD203B41FA5}">
                      <a16:colId xmlns:a16="http://schemas.microsoft.com/office/drawing/2014/main" val="1825372540"/>
                    </a:ext>
                  </a:extLst>
                </a:gridCol>
              </a:tblGrid>
              <a:tr h="942671">
                <a:tc>
                  <a:txBody>
                    <a:bodyPr/>
                    <a:lstStyle/>
                    <a:p>
                      <a:r>
                        <a:rPr lang="en-US" dirty="0"/>
                        <a:t>Chapter</a:t>
                      </a:r>
                    </a:p>
                  </a:txBody>
                  <a:tcPr/>
                </a:tc>
                <a:tc>
                  <a:txBody>
                    <a:bodyPr/>
                    <a:lstStyle/>
                    <a:p>
                      <a:r>
                        <a:rPr lang="en-US" dirty="0"/>
                        <a:t>Preliminary Field Season</a:t>
                      </a:r>
                    </a:p>
                  </a:txBody>
                  <a:tcPr/>
                </a:tc>
                <a:tc>
                  <a:txBody>
                    <a:bodyPr/>
                    <a:lstStyle/>
                    <a:p>
                      <a:r>
                        <a:rPr lang="en-US" dirty="0"/>
                        <a:t>Flowering Field Season </a:t>
                      </a:r>
                    </a:p>
                  </a:txBody>
                  <a:tcPr/>
                </a:tc>
                <a:tc>
                  <a:txBody>
                    <a:bodyPr/>
                    <a:lstStyle/>
                    <a:p>
                      <a:r>
                        <a:rPr lang="en-US" dirty="0"/>
                        <a:t>Fruiting Field Season</a:t>
                      </a:r>
                    </a:p>
                  </a:txBody>
                  <a:tcPr/>
                </a:tc>
                <a:tc>
                  <a:txBody>
                    <a:bodyPr/>
                    <a:lstStyle/>
                    <a:p>
                      <a:r>
                        <a:rPr lang="en-US" dirty="0"/>
                        <a:t>Data Analyzed</a:t>
                      </a:r>
                    </a:p>
                  </a:txBody>
                  <a:tcPr/>
                </a:tc>
                <a:tc>
                  <a:txBody>
                    <a:bodyPr/>
                    <a:lstStyle/>
                    <a:p>
                      <a:r>
                        <a:rPr lang="en-US" dirty="0"/>
                        <a:t>Paper written/ revised/ submitted</a:t>
                      </a:r>
                    </a:p>
                  </a:txBody>
                  <a:tcPr/>
                </a:tc>
                <a:extLst>
                  <a:ext uri="{0D108BD9-81ED-4DB2-BD59-A6C34878D82A}">
                    <a16:rowId xmlns:a16="http://schemas.microsoft.com/office/drawing/2014/main" val="1465148480"/>
                  </a:ext>
                </a:extLst>
              </a:tr>
              <a:tr h="637245">
                <a:tc>
                  <a:txBody>
                    <a:bodyPr/>
                    <a:lstStyle/>
                    <a:p>
                      <a:r>
                        <a:rPr lang="en-US" dirty="0"/>
                        <a:t>1</a:t>
                      </a:r>
                    </a:p>
                  </a:txBody>
                  <a:tcPr/>
                </a:tc>
                <a:tc>
                  <a:txBody>
                    <a:bodyPr/>
                    <a:lstStyle/>
                    <a:p>
                      <a:r>
                        <a:rPr lang="en-US" dirty="0"/>
                        <a:t>Not applicable</a:t>
                      </a:r>
                    </a:p>
                  </a:txBody>
                  <a:tcPr/>
                </a:tc>
                <a:tc>
                  <a:txBody>
                    <a:bodyPr/>
                    <a:lstStyle/>
                    <a:p>
                      <a:r>
                        <a:rPr lang="en-US" dirty="0"/>
                        <a:t>Not applicable</a:t>
                      </a:r>
                    </a:p>
                  </a:txBody>
                  <a:tcPr/>
                </a:tc>
                <a:tc>
                  <a:txBody>
                    <a:bodyPr/>
                    <a:lstStyle/>
                    <a:p>
                      <a:r>
                        <a:rPr lang="en-US" dirty="0"/>
                        <a:t>Not applicable</a:t>
                      </a:r>
                    </a:p>
                  </a:txBody>
                  <a:tcPr/>
                </a:tc>
                <a:tc>
                  <a:txBody>
                    <a:bodyPr/>
                    <a:lstStyle/>
                    <a:p>
                      <a:r>
                        <a:rPr lang="en-US" dirty="0"/>
                        <a:t>December 2018</a:t>
                      </a:r>
                    </a:p>
                  </a:txBody>
                  <a:tcPr/>
                </a:tc>
                <a:tc>
                  <a:txBody>
                    <a:bodyPr/>
                    <a:lstStyle/>
                    <a:p>
                      <a:r>
                        <a:rPr lang="en-US" dirty="0"/>
                        <a:t>February 2019</a:t>
                      </a:r>
                    </a:p>
                  </a:txBody>
                  <a:tcPr/>
                </a:tc>
                <a:extLst>
                  <a:ext uri="{0D108BD9-81ED-4DB2-BD59-A6C34878D82A}">
                    <a16:rowId xmlns:a16="http://schemas.microsoft.com/office/drawing/2014/main" val="2955010981"/>
                  </a:ext>
                </a:extLst>
              </a:tr>
              <a:tr h="637245">
                <a:tc>
                  <a:txBody>
                    <a:bodyPr/>
                    <a:lstStyle/>
                    <a:p>
                      <a:r>
                        <a:rPr lang="en-US" dirty="0"/>
                        <a:t>2</a:t>
                      </a:r>
                    </a:p>
                  </a:txBody>
                  <a:tcPr/>
                </a:tc>
                <a:tc>
                  <a:txBody>
                    <a:bodyPr/>
                    <a:lstStyle/>
                    <a:p>
                      <a:r>
                        <a:rPr lang="en-US" dirty="0"/>
                        <a:t>February 2019 (1 week)</a:t>
                      </a:r>
                    </a:p>
                  </a:txBody>
                  <a:tcPr/>
                </a:tc>
                <a:tc>
                  <a:txBody>
                    <a:bodyPr/>
                    <a:lstStyle/>
                    <a:p>
                      <a:r>
                        <a:rPr lang="en-US" dirty="0"/>
                        <a:t>May 2019 (4 weeks)</a:t>
                      </a:r>
                    </a:p>
                  </a:txBody>
                  <a:tcPr/>
                </a:tc>
                <a:tc>
                  <a:txBody>
                    <a:bodyPr/>
                    <a:lstStyle/>
                    <a:p>
                      <a:r>
                        <a:rPr lang="en-US" dirty="0"/>
                        <a:t>August 2019 (4 weeks)</a:t>
                      </a:r>
                    </a:p>
                  </a:txBody>
                  <a:tcPr/>
                </a:tc>
                <a:tc>
                  <a:txBody>
                    <a:bodyPr/>
                    <a:lstStyle/>
                    <a:p>
                      <a:r>
                        <a:rPr lang="en-US" dirty="0"/>
                        <a:t>October 2019</a:t>
                      </a:r>
                    </a:p>
                  </a:txBody>
                  <a:tcPr/>
                </a:tc>
                <a:tc>
                  <a:txBody>
                    <a:bodyPr/>
                    <a:lstStyle/>
                    <a:p>
                      <a:r>
                        <a:rPr lang="en-US" dirty="0"/>
                        <a:t>December 2019</a:t>
                      </a:r>
                    </a:p>
                  </a:txBody>
                  <a:tcPr/>
                </a:tc>
                <a:extLst>
                  <a:ext uri="{0D108BD9-81ED-4DB2-BD59-A6C34878D82A}">
                    <a16:rowId xmlns:a16="http://schemas.microsoft.com/office/drawing/2014/main" val="3135060678"/>
                  </a:ext>
                </a:extLst>
              </a:tr>
              <a:tr h="637245">
                <a:tc>
                  <a:txBody>
                    <a:bodyPr/>
                    <a:lstStyle/>
                    <a:p>
                      <a:r>
                        <a:rPr lang="en-US" dirty="0"/>
                        <a:t>3</a:t>
                      </a:r>
                    </a:p>
                  </a:txBody>
                  <a:tcPr/>
                </a:tc>
                <a:tc>
                  <a:txBody>
                    <a:bodyPr/>
                    <a:lstStyle/>
                    <a:p>
                      <a:r>
                        <a:rPr lang="en-US" dirty="0"/>
                        <a:t>February 2020 (1 week)</a:t>
                      </a:r>
                    </a:p>
                  </a:txBody>
                  <a:tcPr/>
                </a:tc>
                <a:tc>
                  <a:txBody>
                    <a:bodyPr/>
                    <a:lstStyle/>
                    <a:p>
                      <a:r>
                        <a:rPr lang="en-US" dirty="0"/>
                        <a:t>May 2020 (4 weeks)</a:t>
                      </a:r>
                    </a:p>
                  </a:txBody>
                  <a:tcPr/>
                </a:tc>
                <a:tc>
                  <a:txBody>
                    <a:bodyPr/>
                    <a:lstStyle/>
                    <a:p>
                      <a:r>
                        <a:rPr lang="en-US" dirty="0"/>
                        <a:t>August 2020 (4 weeks)</a:t>
                      </a:r>
                    </a:p>
                  </a:txBody>
                  <a:tcPr/>
                </a:tc>
                <a:tc>
                  <a:txBody>
                    <a:bodyPr/>
                    <a:lstStyle/>
                    <a:p>
                      <a:r>
                        <a:rPr lang="en-US" dirty="0"/>
                        <a:t>October 2020</a:t>
                      </a:r>
                    </a:p>
                  </a:txBody>
                  <a:tcPr/>
                </a:tc>
                <a:tc>
                  <a:txBody>
                    <a:bodyPr/>
                    <a:lstStyle/>
                    <a:p>
                      <a:r>
                        <a:rPr lang="en-US" dirty="0"/>
                        <a:t>December 2020</a:t>
                      </a:r>
                    </a:p>
                  </a:txBody>
                  <a:tcPr/>
                </a:tc>
                <a:extLst>
                  <a:ext uri="{0D108BD9-81ED-4DB2-BD59-A6C34878D82A}">
                    <a16:rowId xmlns:a16="http://schemas.microsoft.com/office/drawing/2014/main" val="733375450"/>
                  </a:ext>
                </a:extLst>
              </a:tr>
            </a:tbl>
          </a:graphicData>
        </a:graphic>
      </p:graphicFrame>
    </p:spTree>
    <p:extLst>
      <p:ext uri="{BB962C8B-B14F-4D97-AF65-F5344CB8AC3E}">
        <p14:creationId xmlns:p14="http://schemas.microsoft.com/office/powerpoint/2010/main" val="21391603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111FE-D718-49BB-9290-16FE1D34EBF0}"/>
              </a:ext>
            </a:extLst>
          </p:cNvPr>
          <p:cNvSpPr>
            <a:spLocks noGrp="1"/>
          </p:cNvSpPr>
          <p:nvPr>
            <p:ph type="title"/>
          </p:nvPr>
        </p:nvSpPr>
        <p:spPr>
          <a:xfrm>
            <a:off x="838200" y="479425"/>
            <a:ext cx="10515600" cy="1325563"/>
          </a:xfrm>
        </p:spPr>
        <p:txBody>
          <a:bodyPr/>
          <a:lstStyle/>
          <a:p>
            <a:r>
              <a:rPr lang="en-US" dirty="0">
                <a:solidFill>
                  <a:schemeClr val="tx1">
                    <a:lumMod val="50000"/>
                    <a:lumOff val="50000"/>
                  </a:schemeClr>
                </a:solidFill>
              </a:rPr>
              <a:t>Chapter 1: Fruiting metrics in </a:t>
            </a:r>
            <a:r>
              <a:rPr lang="en-US" dirty="0" err="1">
                <a:solidFill>
                  <a:schemeClr val="tx1">
                    <a:lumMod val="50000"/>
                    <a:lumOff val="50000"/>
                  </a:schemeClr>
                </a:solidFill>
              </a:rPr>
              <a:t>Cactaceae</a:t>
            </a:r>
            <a:r>
              <a:rPr lang="en-US" dirty="0">
                <a:solidFill>
                  <a:schemeClr val="tx1">
                    <a:lumMod val="50000"/>
                    <a:lumOff val="50000"/>
                  </a:schemeClr>
                </a:solidFill>
              </a:rPr>
              <a:t>—A Meta-Analysis</a:t>
            </a:r>
          </a:p>
        </p:txBody>
      </p:sp>
      <p:sp>
        <p:nvSpPr>
          <p:cNvPr id="3" name="Content Placeholder 2">
            <a:extLst>
              <a:ext uri="{FF2B5EF4-FFF2-40B4-BE49-F238E27FC236}">
                <a16:creationId xmlns:a16="http://schemas.microsoft.com/office/drawing/2014/main" id="{596BCE5C-95C5-4176-AD21-8DBB537EA39B}"/>
              </a:ext>
            </a:extLst>
          </p:cNvPr>
          <p:cNvSpPr>
            <a:spLocks noGrp="1"/>
          </p:cNvSpPr>
          <p:nvPr>
            <p:ph idx="1"/>
          </p:nvPr>
        </p:nvSpPr>
        <p:spPr>
          <a:xfrm>
            <a:off x="838200" y="2133599"/>
            <a:ext cx="10515600" cy="4043363"/>
          </a:xfrm>
        </p:spPr>
        <p:txBody>
          <a:bodyPr>
            <a:normAutofit fontScale="77500" lnSpcReduction="20000"/>
          </a:bodyPr>
          <a:lstStyle/>
          <a:p>
            <a:pPr marL="0" indent="0">
              <a:buNone/>
            </a:pPr>
            <a:r>
              <a:rPr lang="en-US" dirty="0">
                <a:solidFill>
                  <a:schemeClr val="tx1">
                    <a:lumMod val="50000"/>
                    <a:lumOff val="50000"/>
                  </a:schemeClr>
                </a:solidFill>
              </a:rPr>
              <a:t>Purpose:</a:t>
            </a:r>
          </a:p>
          <a:p>
            <a:r>
              <a:rPr lang="en-US" dirty="0">
                <a:solidFill>
                  <a:schemeClr val="tx1">
                    <a:lumMod val="50000"/>
                    <a:lumOff val="50000"/>
                  </a:schemeClr>
                </a:solidFill>
              </a:rPr>
              <a:t>Comprehensive review and analysis of fruit and seeds in </a:t>
            </a:r>
            <a:r>
              <a:rPr lang="en-US" dirty="0" err="1">
                <a:solidFill>
                  <a:schemeClr val="tx1">
                    <a:lumMod val="50000"/>
                    <a:lumOff val="50000"/>
                  </a:schemeClr>
                </a:solidFill>
              </a:rPr>
              <a:t>Cactaceae</a:t>
            </a:r>
            <a:endParaRPr lang="en-US" dirty="0">
              <a:solidFill>
                <a:schemeClr val="tx1">
                  <a:lumMod val="50000"/>
                  <a:lumOff val="50000"/>
                </a:schemeClr>
              </a:solidFill>
            </a:endParaRPr>
          </a:p>
          <a:p>
            <a:r>
              <a:rPr lang="en-US" dirty="0">
                <a:solidFill>
                  <a:schemeClr val="tx1">
                    <a:lumMod val="50000"/>
                    <a:lumOff val="50000"/>
                  </a:schemeClr>
                </a:solidFill>
              </a:rPr>
              <a:t>Synthesize reports on allocation theory</a:t>
            </a:r>
          </a:p>
          <a:p>
            <a:endParaRPr lang="en-US" dirty="0">
              <a:solidFill>
                <a:schemeClr val="tx1">
                  <a:lumMod val="50000"/>
                  <a:lumOff val="50000"/>
                </a:schemeClr>
              </a:solidFill>
            </a:endParaRPr>
          </a:p>
          <a:p>
            <a:pPr marL="0" indent="0">
              <a:buNone/>
            </a:pPr>
            <a:r>
              <a:rPr lang="en-US" dirty="0">
                <a:solidFill>
                  <a:schemeClr val="tx1">
                    <a:lumMod val="50000"/>
                    <a:lumOff val="50000"/>
                  </a:schemeClr>
                </a:solidFill>
              </a:rPr>
              <a:t>Research Questions:</a:t>
            </a:r>
          </a:p>
          <a:p>
            <a:pPr marL="514350" indent="-514350">
              <a:buFont typeface="+mj-lt"/>
              <a:buAutoNum type="arabicPeriod"/>
            </a:pPr>
            <a:r>
              <a:rPr lang="en-US" dirty="0">
                <a:solidFill>
                  <a:schemeClr val="tx1">
                    <a:lumMod val="50000"/>
                    <a:lumOff val="50000"/>
                  </a:schemeClr>
                </a:solidFill>
              </a:rPr>
              <a:t>Are fruit and seed size dependent?</a:t>
            </a:r>
          </a:p>
          <a:p>
            <a:pPr marL="514350" indent="-514350">
              <a:buFont typeface="+mj-lt"/>
              <a:buAutoNum type="arabicPeriod"/>
            </a:pPr>
            <a:r>
              <a:rPr lang="en-US" dirty="0">
                <a:solidFill>
                  <a:schemeClr val="tx1">
                    <a:lumMod val="50000"/>
                    <a:lumOff val="50000"/>
                  </a:schemeClr>
                </a:solidFill>
              </a:rPr>
              <a:t>Is there a relationship between reported individual fruit size and seed production?</a:t>
            </a:r>
          </a:p>
          <a:p>
            <a:pPr marL="514350" indent="-514350">
              <a:buFont typeface="+mj-lt"/>
              <a:buAutoNum type="arabicPeriod"/>
            </a:pPr>
            <a:r>
              <a:rPr lang="en-US" dirty="0">
                <a:solidFill>
                  <a:schemeClr val="tx1">
                    <a:lumMod val="50000"/>
                    <a:lumOff val="50000"/>
                  </a:schemeClr>
                </a:solidFill>
              </a:rPr>
              <a:t>Are size and branching related to age, and do they influence reproductive success independent of age?</a:t>
            </a:r>
          </a:p>
          <a:p>
            <a:pPr marL="514350" indent="-514350">
              <a:buFont typeface="+mj-lt"/>
              <a:buAutoNum type="arabicPeriod"/>
            </a:pPr>
            <a:r>
              <a:rPr lang="en-US" dirty="0">
                <a:solidFill>
                  <a:schemeClr val="tx1">
                    <a:lumMod val="50000"/>
                    <a:lumOff val="50000"/>
                  </a:schemeClr>
                </a:solidFill>
              </a:rPr>
              <a:t>Are cacti species nearer on the phylogenetic tree allocating energy in similar ways?</a:t>
            </a:r>
          </a:p>
        </p:txBody>
      </p:sp>
    </p:spTree>
    <p:extLst>
      <p:ext uri="{BB962C8B-B14F-4D97-AF65-F5344CB8AC3E}">
        <p14:creationId xmlns:p14="http://schemas.microsoft.com/office/powerpoint/2010/main" val="3794279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0" name="Picture 2" descr="Related image">
            <a:extLst>
              <a:ext uri="{FF2B5EF4-FFF2-40B4-BE49-F238E27FC236}">
                <a16:creationId xmlns:a16="http://schemas.microsoft.com/office/drawing/2014/main" id="{4513AE3C-8745-428C-8769-D115185FBA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67300" y="3334726"/>
            <a:ext cx="7124700" cy="347247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EFB4CCC-3CA6-4974-BAAD-AFC1BDD9927B}"/>
              </a:ext>
            </a:extLst>
          </p:cNvPr>
          <p:cNvSpPr>
            <a:spLocks noGrp="1"/>
          </p:cNvSpPr>
          <p:nvPr>
            <p:ph type="title"/>
          </p:nvPr>
        </p:nvSpPr>
        <p:spPr/>
        <p:txBody>
          <a:bodyPr/>
          <a:lstStyle/>
          <a:p>
            <a:r>
              <a:rPr lang="en-US" dirty="0">
                <a:solidFill>
                  <a:schemeClr val="tx1">
                    <a:lumMod val="50000"/>
                    <a:lumOff val="50000"/>
                  </a:schemeClr>
                </a:solidFill>
              </a:rPr>
              <a:t>Methods</a:t>
            </a:r>
          </a:p>
        </p:txBody>
      </p:sp>
      <p:sp>
        <p:nvSpPr>
          <p:cNvPr id="3" name="Content Placeholder 2">
            <a:extLst>
              <a:ext uri="{FF2B5EF4-FFF2-40B4-BE49-F238E27FC236}">
                <a16:creationId xmlns:a16="http://schemas.microsoft.com/office/drawing/2014/main" id="{AEAC8681-3A4E-47DB-87CC-B47BFCE3FEAD}"/>
              </a:ext>
            </a:extLst>
          </p:cNvPr>
          <p:cNvSpPr>
            <a:spLocks noGrp="1"/>
          </p:cNvSpPr>
          <p:nvPr>
            <p:ph idx="1"/>
          </p:nvPr>
        </p:nvSpPr>
        <p:spPr/>
        <p:txBody>
          <a:bodyPr/>
          <a:lstStyle/>
          <a:p>
            <a:r>
              <a:rPr lang="en-US" dirty="0">
                <a:solidFill>
                  <a:schemeClr val="tx1">
                    <a:lumMod val="50000"/>
                    <a:lumOff val="50000"/>
                  </a:schemeClr>
                </a:solidFill>
              </a:rPr>
              <a:t>Search terms: “</a:t>
            </a:r>
            <a:r>
              <a:rPr lang="en-US" dirty="0" err="1">
                <a:solidFill>
                  <a:schemeClr val="tx1">
                    <a:lumMod val="50000"/>
                    <a:lumOff val="50000"/>
                  </a:schemeClr>
                </a:solidFill>
              </a:rPr>
              <a:t>cact</a:t>
            </a:r>
            <a:r>
              <a:rPr lang="en-US" dirty="0">
                <a:solidFill>
                  <a:schemeClr val="tx1">
                    <a:lumMod val="50000"/>
                    <a:lumOff val="50000"/>
                  </a:schemeClr>
                </a:solidFill>
              </a:rPr>
              <a:t>*”, “seed”, “fruit”, “</a:t>
            </a:r>
            <a:r>
              <a:rPr lang="en-US" dirty="0" err="1">
                <a:solidFill>
                  <a:schemeClr val="tx1">
                    <a:lumMod val="50000"/>
                    <a:lumOff val="50000"/>
                  </a:schemeClr>
                </a:solidFill>
              </a:rPr>
              <a:t>allocat</a:t>
            </a:r>
            <a:r>
              <a:rPr lang="en-US" dirty="0">
                <a:solidFill>
                  <a:schemeClr val="tx1">
                    <a:lumMod val="50000"/>
                    <a:lumOff val="50000"/>
                  </a:schemeClr>
                </a:solidFill>
              </a:rPr>
              <a:t>*”, and “size”</a:t>
            </a:r>
          </a:p>
          <a:p>
            <a:r>
              <a:rPr lang="en-US" dirty="0">
                <a:solidFill>
                  <a:schemeClr val="tx1">
                    <a:lumMod val="50000"/>
                    <a:lumOff val="50000"/>
                  </a:schemeClr>
                </a:solidFill>
              </a:rPr>
              <a:t>Must:</a:t>
            </a:r>
          </a:p>
          <a:p>
            <a:pPr lvl="1"/>
            <a:r>
              <a:rPr lang="en-US" dirty="0">
                <a:solidFill>
                  <a:schemeClr val="tx1">
                    <a:lumMod val="50000"/>
                    <a:lumOff val="50000"/>
                  </a:schemeClr>
                </a:solidFill>
              </a:rPr>
              <a:t>Published in last 5 years	</a:t>
            </a:r>
          </a:p>
          <a:p>
            <a:pPr lvl="1"/>
            <a:r>
              <a:rPr lang="en-US" dirty="0">
                <a:solidFill>
                  <a:schemeClr val="tx1">
                    <a:lumMod val="50000"/>
                    <a:lumOff val="50000"/>
                  </a:schemeClr>
                </a:solidFill>
              </a:rPr>
              <a:t>Ecology in discipline</a:t>
            </a:r>
          </a:p>
          <a:p>
            <a:pPr lvl="1"/>
            <a:r>
              <a:rPr lang="en-US" dirty="0">
                <a:solidFill>
                  <a:schemeClr val="tx1">
                    <a:lumMod val="50000"/>
                    <a:lumOff val="50000"/>
                  </a:schemeClr>
                </a:solidFill>
              </a:rPr>
              <a:t>Report regression or correlation coefficient</a:t>
            </a:r>
          </a:p>
          <a:p>
            <a:endParaRPr lang="en-US" dirty="0"/>
          </a:p>
        </p:txBody>
      </p:sp>
    </p:spTree>
    <p:extLst>
      <p:ext uri="{BB962C8B-B14F-4D97-AF65-F5344CB8AC3E}">
        <p14:creationId xmlns:p14="http://schemas.microsoft.com/office/powerpoint/2010/main" val="1960980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04E9A40-1231-4FE9-BE77-94CD6EB5F99E}"/>
              </a:ext>
            </a:extLst>
          </p:cNvPr>
          <p:cNvPicPr>
            <a:picLocks noChangeAspect="1"/>
          </p:cNvPicPr>
          <p:nvPr/>
        </p:nvPicPr>
        <p:blipFill>
          <a:blip r:embed="rId2"/>
          <a:stretch>
            <a:fillRect/>
          </a:stretch>
        </p:blipFill>
        <p:spPr>
          <a:xfrm>
            <a:off x="3108427" y="254000"/>
            <a:ext cx="6881449" cy="6334760"/>
          </a:xfrm>
          <a:prstGeom prst="rect">
            <a:avLst/>
          </a:prstGeom>
        </p:spPr>
      </p:pic>
      <p:sp>
        <p:nvSpPr>
          <p:cNvPr id="2" name="TextBox 1">
            <a:extLst>
              <a:ext uri="{FF2B5EF4-FFF2-40B4-BE49-F238E27FC236}">
                <a16:creationId xmlns:a16="http://schemas.microsoft.com/office/drawing/2014/main" id="{75C3C54B-59DA-46DE-8E54-9E1F3E182853}"/>
              </a:ext>
            </a:extLst>
          </p:cNvPr>
          <p:cNvSpPr txBox="1"/>
          <p:nvPr/>
        </p:nvSpPr>
        <p:spPr>
          <a:xfrm>
            <a:off x="506674" y="5956300"/>
            <a:ext cx="3390900" cy="523220"/>
          </a:xfrm>
          <a:prstGeom prst="rect">
            <a:avLst/>
          </a:prstGeom>
          <a:noFill/>
        </p:spPr>
        <p:txBody>
          <a:bodyPr wrap="square" rtlCol="0">
            <a:spAutoFit/>
          </a:bodyPr>
          <a:lstStyle/>
          <a:p>
            <a:r>
              <a:rPr lang="en-US" sz="2800" dirty="0">
                <a:solidFill>
                  <a:schemeClr val="bg1">
                    <a:lumMod val="50000"/>
                  </a:schemeClr>
                </a:solidFill>
              </a:rPr>
              <a:t>PRISMA flow diagram</a:t>
            </a:r>
          </a:p>
        </p:txBody>
      </p:sp>
    </p:spTree>
    <p:extLst>
      <p:ext uri="{BB962C8B-B14F-4D97-AF65-F5344CB8AC3E}">
        <p14:creationId xmlns:p14="http://schemas.microsoft.com/office/powerpoint/2010/main" val="33227646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322</TotalTime>
  <Words>2374</Words>
  <Application>Microsoft Office PowerPoint</Application>
  <PresentationFormat>Widescreen</PresentationFormat>
  <Paragraphs>342</Paragraphs>
  <Slides>34</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34</vt:i4>
      </vt:variant>
    </vt:vector>
  </HeadingPairs>
  <TitlesOfParts>
    <vt:vector size="38" baseType="lpstr">
      <vt:lpstr>Arial</vt:lpstr>
      <vt:lpstr>Calibri</vt:lpstr>
      <vt:lpstr>Calibri Light</vt:lpstr>
      <vt:lpstr>Office Theme</vt:lpstr>
      <vt:lpstr>Linking avian pollination and frugivory to Cactaceae seed dispersal and successful   facilitation.</vt:lpstr>
      <vt:lpstr>Positive Interactions in the Desert</vt:lpstr>
      <vt:lpstr>PowerPoint Presentation</vt:lpstr>
      <vt:lpstr>Pollination</vt:lpstr>
      <vt:lpstr>Seed Dispersal</vt:lpstr>
      <vt:lpstr>Timeline</vt:lpstr>
      <vt:lpstr>Chapter 1: Fruiting metrics in Cactaceae—A Meta-Analysis</vt:lpstr>
      <vt:lpstr>Methods</vt:lpstr>
      <vt:lpstr>PowerPoint Presentation</vt:lpstr>
      <vt:lpstr>Chapter 2:  Strength of birds as pollinators and seed dispersers in Cactaceae </vt:lpstr>
      <vt:lpstr>Hypothesis &amp; Predictions</vt:lpstr>
      <vt:lpstr>Variables</vt:lpstr>
      <vt:lpstr>Study Species</vt:lpstr>
      <vt:lpstr>Study Sites</vt:lpstr>
      <vt:lpstr>Methods: Site Metrics</vt:lpstr>
      <vt:lpstr>Methods: Flowering Experiment</vt:lpstr>
      <vt:lpstr>Methods: Flowering Experiment</vt:lpstr>
      <vt:lpstr>Methods: Fruiting Experiment</vt:lpstr>
      <vt:lpstr>Methods: Fruiting Experiment</vt:lpstr>
      <vt:lpstr>Paired Flower-Fruit Observations</vt:lpstr>
      <vt:lpstr>Chapter 3: Avian pollination and seed dispersal influence on seed shadow of Cactaceae obligate protege plants</vt:lpstr>
      <vt:lpstr>Hypothesis &amp; Predictions</vt:lpstr>
      <vt:lpstr>Variables</vt:lpstr>
      <vt:lpstr>Study Species</vt:lpstr>
      <vt:lpstr>Study Sites</vt:lpstr>
      <vt:lpstr>PowerPoint Presentation</vt:lpstr>
      <vt:lpstr>Methods: Flowering Experiment</vt:lpstr>
      <vt:lpstr>Methods: Flowering Experiment</vt:lpstr>
      <vt:lpstr>Methods: Fruiting Experiment</vt:lpstr>
      <vt:lpstr>Methods: Fruiting Experiment</vt:lpstr>
      <vt:lpstr>Paired Flower-Fruit Observations</vt:lpstr>
      <vt:lpstr>Benefactor Shrub Canopy</vt:lpstr>
      <vt:lpstr>Side/Future Projects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Linking avian pollination and frugivory to Cactaceae seed dispersal and successful   facilitation.</dc:title>
  <dc:creator>Owen, Malory Blake</dc:creator>
  <cp:lastModifiedBy>Owen, Malory Blake</cp:lastModifiedBy>
  <cp:revision>13</cp:revision>
  <dcterms:created xsi:type="dcterms:W3CDTF">2018-11-22T00:16:03Z</dcterms:created>
  <dcterms:modified xsi:type="dcterms:W3CDTF">2018-11-22T05:41:05Z</dcterms:modified>
</cp:coreProperties>
</file>